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58" r:id="rId3"/>
    <p:sldId id="259" r:id="rId4"/>
    <p:sldId id="260" r:id="rId5"/>
    <p:sldId id="278" r:id="rId6"/>
    <p:sldId id="261" r:id="rId7"/>
    <p:sldId id="265" r:id="rId8"/>
    <p:sldId id="263" r:id="rId9"/>
    <p:sldId id="273" r:id="rId10"/>
    <p:sldId id="266" r:id="rId11"/>
    <p:sldId id="267" r:id="rId12"/>
    <p:sldId id="277" r:id="rId13"/>
    <p:sldId id="268" r:id="rId14"/>
    <p:sldId id="275"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8" autoAdjust="0"/>
    <p:restoredTop sz="94715"/>
  </p:normalViewPr>
  <p:slideViewPr>
    <p:cSldViewPr snapToGrid="0">
      <p:cViewPr varScale="1">
        <p:scale>
          <a:sx n="81" d="100"/>
          <a:sy n="81" d="100"/>
        </p:scale>
        <p:origin x="931"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AEA38-0A42-4F3C-A138-D9EA00282201}" type="datetimeFigureOut">
              <a:rPr lang="en-IN" smtClean="0"/>
              <a:t>20-05-2021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68FB9-A7F1-4552-84D6-43BB65A2D13F}" type="slidenum">
              <a:rPr lang="en-IN" smtClean="0"/>
              <a:t>‹#›</a:t>
            </a:fld>
            <a:endParaRPr lang="en-IN"/>
          </a:p>
        </p:txBody>
      </p:sp>
    </p:spTree>
    <p:extLst>
      <p:ext uri="{BB962C8B-B14F-4D97-AF65-F5344CB8AC3E}">
        <p14:creationId xmlns:p14="http://schemas.microsoft.com/office/powerpoint/2010/main" val="298348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A35D996B-1D73-490F-8D15-B56FF3A37CAF}" type="datetime1">
              <a:rPr lang="en-IN" smtClean="0"/>
              <a:t>20-05-2021</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99E210A-5164-42C3-AE1F-F23C0BE54F5A}"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4E214F3-D9AA-4AB2-8C03-E249AAEFA108}" type="datetime1">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CDF4488-1743-4E0B-AF4C-161E6D9155F4}" type="datetime1">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6B4A185-6CA3-4B90-B071-784998567D8A}" type="datetime1">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57169AE-7F55-4BAB-B79A-E8B5BDFED340}" type="datetime1">
              <a:rPr lang="en-IN" smtClean="0"/>
              <a:t>20-05-2021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5546F3F-3DCA-4159-98D2-AA8DD6ED24A6}" type="datetime1">
              <a:rPr lang="en-IN" smtClean="0"/>
              <a:t>20-05-2021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A517FFB-4F69-44B5-B56F-A96F482EEC7F}" type="datetime1">
              <a:rPr lang="en-IN" smtClean="0"/>
              <a:t>20-05-2021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9E210A-5164-42C3-AE1F-F23C0BE54F5A}"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A882C8-B2C1-42D2-B460-9688EDFAD3C1}" type="datetime1">
              <a:rPr lang="en-IN" smtClean="0"/>
              <a:t>20-05-2021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9E210A-5164-42C3-AE1F-F23C0BE54F5A}"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F65867-F95C-4CCC-9606-7BA8F0520964}" type="datetime1">
              <a:rPr lang="en-IN" smtClean="0"/>
              <a:t>20-05-2021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9E210A-5164-42C3-AE1F-F23C0BE54F5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379F0D08-D4D8-4909-B9E8-8B3B71A2CF86}" type="datetime1">
              <a:rPr lang="en-IN" smtClean="0"/>
              <a:t>20-05-2021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B1E5895-4456-41E2-B858-6073D8DC69C4}" type="datetime1">
              <a:rPr lang="en-IN" smtClean="0"/>
              <a:t>20-05-2021</a:t>
            </a:fld>
            <a:endParaRPr lang="en-IN"/>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99E210A-5164-42C3-AE1F-F23C0BE54F5A}" type="slidenum">
              <a:rPr lang="en-IN" smtClean="0"/>
              <a:t>‹#›</a:t>
            </a:fld>
            <a:endParaRPr lang="en-IN"/>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3F3D929E-A905-4590-9A41-1A781C3AD86B}" type="datetime1">
              <a:rPr lang="en-IN" smtClean="0"/>
              <a:t>20-05-2021</a:t>
            </a:fld>
            <a:endParaRPr lang="en-IN"/>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699E210A-5164-42C3-AE1F-F23C0BE54F5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7" Type="http://schemas.openxmlformats.org/officeDocument/2006/relationships/image" Target="../media/image14.gif"/><Relationship Id="rId2" Type="http://schemas.openxmlformats.org/officeDocument/2006/relationships/image" Target="../media/image9.gif"/><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incometaxindiaefiling.gov.in/" TargetMode="External"/><Relationship Id="rId2" Type="http://schemas.openxmlformats.org/officeDocument/2006/relationships/hyperlink" Target="https://resident.uidai.gov.in/verify" TargetMode="Externa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ADCE04-F69A-4142-B0F2-CA9E010F8CB8}"/>
              </a:ext>
            </a:extLst>
          </p:cNvPr>
          <p:cNvSpPr/>
          <p:nvPr/>
        </p:nvSpPr>
        <p:spPr>
          <a:xfrm>
            <a:off x="918410" y="264241"/>
            <a:ext cx="10355179" cy="1384995"/>
          </a:xfrm>
          <a:prstGeom prst="rect">
            <a:avLst/>
          </a:prstGeom>
        </p:spPr>
        <p:txBody>
          <a:bodyPr wrap="square">
            <a:spAutoFit/>
          </a:bodyPr>
          <a:lstStyle/>
          <a:p>
            <a:pPr algn="ctr"/>
            <a:r>
              <a:rPr lang="en-IN" sz="1600" dirty="0" err="1">
                <a:solidFill>
                  <a:srgbClr val="FF0000"/>
                </a:solidFill>
                <a:latin typeface="Montserrat"/>
              </a:rPr>
              <a:t>Kammavari</a:t>
            </a:r>
            <a:r>
              <a:rPr lang="en-IN" sz="1600" dirty="0">
                <a:solidFill>
                  <a:srgbClr val="FF0000"/>
                </a:solidFill>
                <a:latin typeface="Montserrat"/>
              </a:rPr>
              <a:t> </a:t>
            </a:r>
            <a:r>
              <a:rPr lang="en-IN" sz="1600" dirty="0" err="1">
                <a:solidFill>
                  <a:srgbClr val="FF0000"/>
                </a:solidFill>
                <a:latin typeface="Montserrat"/>
              </a:rPr>
              <a:t>Sangham</a:t>
            </a:r>
            <a:r>
              <a:rPr lang="en-IN" sz="1600" dirty="0">
                <a:solidFill>
                  <a:srgbClr val="FF0000"/>
                </a:solidFill>
                <a:latin typeface="Montserrat"/>
              </a:rPr>
              <a:t> (R) 1952, </a:t>
            </a:r>
            <a:r>
              <a:rPr lang="en-IN" sz="1600" dirty="0" err="1">
                <a:solidFill>
                  <a:srgbClr val="FF0000"/>
                </a:solidFill>
                <a:latin typeface="Montserrat"/>
              </a:rPr>
              <a:t>K.S.Group</a:t>
            </a:r>
            <a:r>
              <a:rPr lang="en-IN" sz="1600" dirty="0">
                <a:solidFill>
                  <a:srgbClr val="FF0000"/>
                </a:solidFill>
                <a:latin typeface="Montserrat"/>
              </a:rPr>
              <a:t> of Institutions</a:t>
            </a:r>
          </a:p>
          <a:p>
            <a:pPr algn="ctr"/>
            <a:r>
              <a:rPr lang="en-IN" sz="2000" b="1" dirty="0">
                <a:solidFill>
                  <a:srgbClr val="171973"/>
                </a:solidFill>
                <a:latin typeface="Montserrat"/>
              </a:rPr>
              <a:t>K. S INSTITUTE OF TECHNOLOGY, BENGALURU-560109</a:t>
            </a:r>
            <a:endParaRPr lang="en-IN" sz="2000" dirty="0">
              <a:solidFill>
                <a:srgbClr val="333333"/>
              </a:solidFill>
              <a:latin typeface="Montserrat"/>
            </a:endParaRPr>
          </a:p>
          <a:p>
            <a:pPr algn="ctr"/>
            <a:r>
              <a:rPr lang="en-IN" sz="1600" b="1" dirty="0">
                <a:solidFill>
                  <a:srgbClr val="808080"/>
                </a:solidFill>
                <a:latin typeface="Montserrat"/>
              </a:rPr>
              <a:t>(Affiliated to VTU, Belagavi &amp; Approved by AICTE, New Delhi, </a:t>
            </a:r>
            <a:r>
              <a:rPr lang="en-IN" sz="1600" b="1" dirty="0">
                <a:solidFill>
                  <a:srgbClr val="FF0000"/>
                </a:solidFill>
                <a:latin typeface="Montserrat"/>
              </a:rPr>
              <a:t>Accredited by NAAC &amp; IEI</a:t>
            </a:r>
            <a:r>
              <a:rPr lang="en-IN" sz="1600" b="1" dirty="0">
                <a:solidFill>
                  <a:srgbClr val="808080"/>
                </a:solidFill>
                <a:latin typeface="Montserrat"/>
              </a:rPr>
              <a:t>)</a:t>
            </a:r>
          </a:p>
          <a:p>
            <a:pPr algn="ctr"/>
            <a:br>
              <a:rPr lang="en-US"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pic>
        <p:nvPicPr>
          <p:cNvPr id="4" name="image26.png">
            <a:extLst>
              <a:ext uri="{FF2B5EF4-FFF2-40B4-BE49-F238E27FC236}">
                <a16:creationId xmlns:a16="http://schemas.microsoft.com/office/drawing/2014/main" id="{9198D0BD-63F9-4AD7-B830-48E133AF0236}"/>
              </a:ext>
            </a:extLst>
          </p:cNvPr>
          <p:cNvPicPr/>
          <p:nvPr/>
        </p:nvPicPr>
        <p:blipFill>
          <a:blip r:embed="rId2" cstate="print"/>
          <a:stretch>
            <a:fillRect/>
          </a:stretch>
        </p:blipFill>
        <p:spPr>
          <a:xfrm>
            <a:off x="674838" y="204839"/>
            <a:ext cx="901829" cy="992776"/>
          </a:xfrm>
          <a:prstGeom prst="rect">
            <a:avLst/>
          </a:prstGeom>
        </p:spPr>
      </p:pic>
      <p:sp>
        <p:nvSpPr>
          <p:cNvPr id="5" name="Rectangle 4">
            <a:extLst>
              <a:ext uri="{FF2B5EF4-FFF2-40B4-BE49-F238E27FC236}">
                <a16:creationId xmlns:a16="http://schemas.microsoft.com/office/drawing/2014/main" id="{43E957A0-5C9F-4E05-81CB-5EF01C69FBF0}"/>
              </a:ext>
            </a:extLst>
          </p:cNvPr>
          <p:cNvSpPr/>
          <p:nvPr/>
        </p:nvSpPr>
        <p:spPr>
          <a:xfrm>
            <a:off x="228600" y="2090172"/>
            <a:ext cx="11125200" cy="1843005"/>
          </a:xfrm>
          <a:prstGeom prst="rect">
            <a:avLst/>
          </a:prstGeom>
        </p:spPr>
        <p:txBody>
          <a:bodyPr wrap="square">
            <a:spAutoFit/>
          </a:bodyPr>
          <a:lstStyle/>
          <a:p>
            <a:pPr algn="ctr">
              <a:lnSpc>
                <a:spcPct val="150000"/>
              </a:lnSpc>
            </a:pPr>
            <a:r>
              <a:rPr lang="en-IN" sz="2400" b="1" dirty="0">
                <a:latin typeface="Times New Roman" panose="02020603050405020304" pitchFamily="18" charset="0"/>
                <a:cs typeface="Times New Roman" panose="02020603050405020304" pitchFamily="18" charset="0"/>
              </a:rPr>
              <a:t>“API for Document Resizing, Validation and Verification“</a:t>
            </a:r>
          </a:p>
          <a:p>
            <a:pPr algn="ctr">
              <a:lnSpc>
                <a:spcPct val="150000"/>
              </a:lnSpc>
            </a:pPr>
            <a:r>
              <a:rPr lang="en-IN" b="1" dirty="0">
                <a:latin typeface="Times New Roman" panose="02020603050405020304" pitchFamily="18" charset="0"/>
                <a:cs typeface="Times New Roman" panose="02020603050405020304" pitchFamily="18" charset="0"/>
              </a:rPr>
              <a:t>Batch No: 2020_CSE_15 </a:t>
            </a:r>
          </a:p>
          <a:p>
            <a:pPr algn="ctr">
              <a:lnSpc>
                <a:spcPct val="150000"/>
              </a:lnSpc>
            </a:pPr>
            <a:r>
              <a:rPr lang="en-IN" b="1" dirty="0">
                <a:latin typeface="Times New Roman" panose="02020603050405020304" pitchFamily="18" charset="0"/>
                <a:cs typeface="Times New Roman" panose="02020603050405020304" pitchFamily="18" charset="0"/>
              </a:rPr>
              <a:t>  Group No: 03</a:t>
            </a:r>
            <a:endParaRPr lang="en-US" b="1" dirty="0">
              <a:latin typeface="Times New Roman" panose="02020603050405020304" pitchFamily="18" charset="0"/>
              <a:cs typeface="Times New Roman" panose="02020603050405020304" pitchFamily="18" charset="0"/>
            </a:endParaRPr>
          </a:p>
          <a:p>
            <a:pPr algn="ctr">
              <a:lnSpc>
                <a:spcPct val="150000"/>
              </a:lnSpc>
            </a:pPr>
            <a:endParaRPr lang="en-IN"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EC3E27FE-641C-41A3-8A47-446E699C7B67}"/>
              </a:ext>
            </a:extLst>
          </p:cNvPr>
          <p:cNvGraphicFramePr>
            <a:graphicFrameLocks noGrp="1"/>
          </p:cNvGraphicFramePr>
          <p:nvPr>
            <p:extLst>
              <p:ext uri="{D42A27DB-BD31-4B8C-83A1-F6EECF244321}">
                <p14:modId xmlns:p14="http://schemas.microsoft.com/office/powerpoint/2010/main" val="2226948768"/>
              </p:ext>
            </p:extLst>
          </p:nvPr>
        </p:nvGraphicFramePr>
        <p:xfrm>
          <a:off x="527369" y="4410630"/>
          <a:ext cx="5555412" cy="2196656"/>
        </p:xfrm>
        <a:graphic>
          <a:graphicData uri="http://schemas.openxmlformats.org/drawingml/2006/table">
            <a:tbl>
              <a:tblPr firstRow="1" bandRow="1">
                <a:tableStyleId>{5C22544A-7EE6-4342-B048-85BDC9FD1C3A}</a:tableStyleId>
              </a:tblPr>
              <a:tblGrid>
                <a:gridCol w="2734574">
                  <a:extLst>
                    <a:ext uri="{9D8B030D-6E8A-4147-A177-3AD203B41FA5}">
                      <a16:colId xmlns:a16="http://schemas.microsoft.com/office/drawing/2014/main" val="2557355922"/>
                    </a:ext>
                  </a:extLst>
                </a:gridCol>
                <a:gridCol w="2820838">
                  <a:extLst>
                    <a:ext uri="{9D8B030D-6E8A-4147-A177-3AD203B41FA5}">
                      <a16:colId xmlns:a16="http://schemas.microsoft.com/office/drawing/2014/main" val="1873333579"/>
                    </a:ext>
                  </a:extLst>
                </a:gridCol>
              </a:tblGrid>
              <a:tr h="389144">
                <a:tc>
                  <a:txBody>
                    <a:bodyPr/>
                    <a:lstStyle/>
                    <a:p>
                      <a:r>
                        <a:rPr lang="en-IN" dirty="0"/>
                        <a:t>         </a:t>
                      </a:r>
                      <a:r>
                        <a:rPr lang="en-IN" dirty="0">
                          <a:solidFill>
                            <a:schemeClr val="tx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lang="en-IN" dirty="0">
                          <a:solidFill>
                            <a:schemeClr val="tx1"/>
                          </a:solidFill>
                        </a:rPr>
                        <a:t>             USN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332326588"/>
                  </a:ext>
                </a:extLst>
              </a:tr>
              <a:tr h="389144">
                <a:tc>
                  <a:txBody>
                    <a:bodyPr/>
                    <a:lstStyle/>
                    <a:p>
                      <a:r>
                        <a:rPr lang="en-IN" dirty="0">
                          <a:solidFill>
                            <a:schemeClr val="tx1"/>
                          </a:solidFill>
                        </a:rPr>
                        <a:t>BHAVESH BHANSALI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t>1KS17CS016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0159036"/>
                  </a:ext>
                </a:extLst>
              </a:tr>
              <a:tr h="389144">
                <a:tc>
                  <a:txBody>
                    <a:bodyPr/>
                    <a:lstStyle/>
                    <a:p>
                      <a:r>
                        <a:rPr lang="en-IN" dirty="0"/>
                        <a:t>GANESH MAUDGHALYA H 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IN" dirty="0"/>
                        <a:t>1KS17CS025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9480993"/>
                  </a:ext>
                </a:extLst>
              </a:tr>
              <a:tr h="389144">
                <a:tc>
                  <a:txBody>
                    <a:bodyPr/>
                    <a:lstStyle/>
                    <a:p>
                      <a:r>
                        <a:rPr lang="en-IN" dirty="0"/>
                        <a:t>KARAN RAGHUNATH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1KS17CS032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093518"/>
                  </a:ext>
                </a:extLst>
              </a:tr>
              <a:tr h="389144">
                <a:tc>
                  <a:txBody>
                    <a:bodyPr/>
                    <a:lstStyle/>
                    <a:p>
                      <a:r>
                        <a:rPr lang="en-IN" dirty="0"/>
                        <a:t>P KISHORE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1KS17CS051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9346198"/>
                  </a:ext>
                </a:extLst>
              </a:tr>
            </a:tbl>
          </a:graphicData>
        </a:graphic>
      </p:graphicFrame>
      <p:sp>
        <p:nvSpPr>
          <p:cNvPr id="8" name="Rectangle 7">
            <a:extLst>
              <a:ext uri="{FF2B5EF4-FFF2-40B4-BE49-F238E27FC236}">
                <a16:creationId xmlns:a16="http://schemas.microsoft.com/office/drawing/2014/main" id="{2F451886-7ED7-4C71-8B78-164F9A11509B}"/>
              </a:ext>
            </a:extLst>
          </p:cNvPr>
          <p:cNvSpPr/>
          <p:nvPr/>
        </p:nvSpPr>
        <p:spPr>
          <a:xfrm>
            <a:off x="6769768" y="4302573"/>
            <a:ext cx="5117432" cy="1200329"/>
          </a:xfrm>
          <a:prstGeom prst="rect">
            <a:avLst/>
          </a:prstGeom>
        </p:spPr>
        <p:txBody>
          <a:bodyPr wrap="square">
            <a:spAutoFit/>
          </a:bodyPr>
          <a:lstStyle/>
          <a:p>
            <a:pPr algn="ctr"/>
            <a:r>
              <a:rPr lang="en-IN" b="1" dirty="0">
                <a:latin typeface="Times New Roman" panose="02020603050405020304" pitchFamily="18" charset="0"/>
                <a:cs typeface="Times New Roman" panose="02020603050405020304" pitchFamily="18" charset="0"/>
              </a:rPr>
              <a:t>Under the Guidance of </a:t>
            </a:r>
          </a:p>
          <a:p>
            <a:pPr algn="ctr"/>
            <a:r>
              <a:rPr lang="en-IN" dirty="0">
                <a:latin typeface="Times New Roman" panose="02020603050405020304" pitchFamily="18" charset="0"/>
                <a:cs typeface="Times New Roman" panose="02020603050405020304" pitchFamily="18" charset="0"/>
              </a:rPr>
              <a:t>Mrs. </a:t>
            </a:r>
            <a:r>
              <a:rPr lang="en-IN" dirty="0" err="1">
                <a:latin typeface="Times New Roman" panose="02020603050405020304" pitchFamily="18" charset="0"/>
                <a:cs typeface="Times New Roman" panose="02020603050405020304" pitchFamily="18" charset="0"/>
              </a:rPr>
              <a:t>Vaneeta</a:t>
            </a:r>
            <a:r>
              <a:rPr lang="en-IN" dirty="0">
                <a:latin typeface="Times New Roman" panose="02020603050405020304" pitchFamily="18" charset="0"/>
                <a:cs typeface="Times New Roman" panose="02020603050405020304" pitchFamily="18" charset="0"/>
              </a:rPr>
              <a:t> M</a:t>
            </a:r>
          </a:p>
          <a:p>
            <a:pPr algn="ctr"/>
            <a:r>
              <a:rPr lang="en-IN" dirty="0">
                <a:latin typeface="Times New Roman" panose="02020603050405020304" pitchFamily="18" charset="0"/>
                <a:cs typeface="Times New Roman" panose="02020603050405020304" pitchFamily="18" charset="0"/>
              </a:rPr>
              <a:t>Associate Professor</a:t>
            </a:r>
          </a:p>
          <a:p>
            <a:pPr algn="ctr"/>
            <a:r>
              <a:rPr lang="en-IN" dirty="0">
                <a:latin typeface="Times New Roman" panose="02020603050405020304" pitchFamily="18" charset="0"/>
                <a:cs typeface="Times New Roman" panose="02020603050405020304" pitchFamily="18" charset="0"/>
              </a:rPr>
              <a:t>Department of Computer Science and Engineering</a:t>
            </a:r>
          </a:p>
        </p:txBody>
      </p:sp>
      <p:sp>
        <p:nvSpPr>
          <p:cNvPr id="6" name="Slide Number Placeholder 5">
            <a:extLst>
              <a:ext uri="{FF2B5EF4-FFF2-40B4-BE49-F238E27FC236}">
                <a16:creationId xmlns:a16="http://schemas.microsoft.com/office/drawing/2014/main" id="{AC219A15-38A9-4B61-ACB5-D78A5CF5656C}"/>
              </a:ext>
            </a:extLst>
          </p:cNvPr>
          <p:cNvSpPr>
            <a:spLocks noGrp="1"/>
          </p:cNvSpPr>
          <p:nvPr>
            <p:ph type="sldNum" sz="quarter" idx="12"/>
          </p:nvPr>
        </p:nvSpPr>
        <p:spPr/>
        <p:txBody>
          <a:bodyPr/>
          <a:lstStyle/>
          <a:p>
            <a:r>
              <a:rPr lang="en-IN" dirty="0">
                <a:latin typeface="Times New Roman" panose="02020603050405020304" pitchFamily="18" charset="0"/>
                <a:cs typeface="Times New Roman" panose="02020603050405020304" pitchFamily="18" charset="0"/>
              </a:rPr>
              <a:t>1</a:t>
            </a:r>
          </a:p>
        </p:txBody>
      </p:sp>
      <p:pic>
        <p:nvPicPr>
          <p:cNvPr id="9" name="Picture 8">
            <a:extLst>
              <a:ext uri="{FF2B5EF4-FFF2-40B4-BE49-F238E27FC236}">
                <a16:creationId xmlns:a16="http://schemas.microsoft.com/office/drawing/2014/main" id="{CDB817B2-A2D8-42B8-9C92-4ABFC65E8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7117" y="156184"/>
            <a:ext cx="1146700" cy="1077218"/>
          </a:xfrm>
          <a:prstGeom prst="rect">
            <a:avLst/>
          </a:prstGeom>
        </p:spPr>
      </p:pic>
      <p:sp>
        <p:nvSpPr>
          <p:cNvPr id="2" name="Rectangle 1">
            <a:extLst>
              <a:ext uri="{FF2B5EF4-FFF2-40B4-BE49-F238E27FC236}">
                <a16:creationId xmlns:a16="http://schemas.microsoft.com/office/drawing/2014/main" id="{84BBE77F-5E91-4018-973F-D32A561AB026}"/>
              </a:ext>
            </a:extLst>
          </p:cNvPr>
          <p:cNvSpPr/>
          <p:nvPr/>
        </p:nvSpPr>
        <p:spPr>
          <a:xfrm>
            <a:off x="1997243" y="1341459"/>
            <a:ext cx="8189494" cy="707886"/>
          </a:xfrm>
          <a:prstGeom prst="rect">
            <a:avLst/>
          </a:prstGeom>
        </p:spPr>
        <p:txBody>
          <a:bodyPr wrap="square">
            <a:spAutoFit/>
          </a:bodyPr>
          <a:lstStyle/>
          <a:p>
            <a:pPr algn="ctr"/>
            <a:r>
              <a:rPr lang="en-IN" sz="2000" dirty="0">
                <a:latin typeface="Times New Roman" panose="02020603050405020304" pitchFamily="18" charset="0"/>
                <a:cs typeface="Times New Roman" panose="02020603050405020304" pitchFamily="18" charset="0"/>
              </a:rPr>
              <a:t>DEPARTMENT OF COMPUTER SCIENCE AND ENGINEERING                   Project Work Phase-2 (17CSP85) : Review-1</a:t>
            </a:r>
          </a:p>
        </p:txBody>
      </p:sp>
    </p:spTree>
    <p:extLst>
      <p:ext uri="{BB962C8B-B14F-4D97-AF65-F5344CB8AC3E}">
        <p14:creationId xmlns:p14="http://schemas.microsoft.com/office/powerpoint/2010/main" val="325636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A6B73-D6FF-4451-88A3-379A86EDF905}"/>
              </a:ext>
            </a:extLst>
          </p:cNvPr>
          <p:cNvSpPr>
            <a:spLocks noGrp="1"/>
          </p:cNvSpPr>
          <p:nvPr>
            <p:ph type="sldNum" sz="quarter" idx="12"/>
          </p:nvPr>
        </p:nvSpPr>
        <p:spPr/>
        <p:txBody>
          <a:bodyPr/>
          <a:lstStyle/>
          <a:p>
            <a:fld id="{699E210A-5164-42C3-AE1F-F23C0BE54F5A}" type="slidenum">
              <a:rPr lang="en-IN" smtClean="0">
                <a:latin typeface="Times New Roman" panose="02020603050405020304" pitchFamily="18" charset="0"/>
                <a:cs typeface="Times New Roman" panose="02020603050405020304" pitchFamily="18" charset="0"/>
              </a:rPr>
              <a:t>10</a:t>
            </a:fld>
            <a:endParaRPr lang="en-IN">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5815D82-EA27-4351-8B5C-E8C4BB792C12}"/>
              </a:ext>
            </a:extLst>
          </p:cNvPr>
          <p:cNvSpPr/>
          <p:nvPr/>
        </p:nvSpPr>
        <p:spPr>
          <a:xfrm>
            <a:off x="3513147" y="181386"/>
            <a:ext cx="5165710" cy="587148"/>
          </a:xfrm>
          <a:prstGeom prst="rect">
            <a:avLst/>
          </a:prstGeom>
        </p:spPr>
        <p:txBody>
          <a:bodyPr wrap="none">
            <a:spAutoFit/>
          </a:bodyPr>
          <a:lstStyle/>
          <a:p>
            <a:pPr algn="ctr">
              <a:lnSpc>
                <a:spcPct val="150000"/>
              </a:lnSpc>
            </a:pPr>
            <a:r>
              <a:rPr lang="en-IN" sz="2400" b="1" dirty="0">
                <a:latin typeface="Times New Roman" panose="02020603050405020304" pitchFamily="18" charset="0"/>
                <a:cs typeface="Times New Roman" panose="02020603050405020304" pitchFamily="18" charset="0"/>
              </a:rPr>
              <a:t>TECHNOLOGY AND TOOLS USED</a:t>
            </a:r>
            <a:endParaRPr lang="en-IN"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3125349-0409-40EE-9E5C-B370596132F6}"/>
              </a:ext>
            </a:extLst>
          </p:cNvPr>
          <p:cNvSpPr/>
          <p:nvPr/>
        </p:nvSpPr>
        <p:spPr>
          <a:xfrm>
            <a:off x="1219200" y="1194682"/>
            <a:ext cx="6096000" cy="5109797"/>
          </a:xfrm>
          <a:prstGeom prst="rect">
            <a:avLst/>
          </a:prstGeom>
        </p:spPr>
        <p:txBody>
          <a:bodyPr>
            <a:spAutoFit/>
          </a:bodyPr>
          <a:lstStyle/>
          <a:p>
            <a:pPr>
              <a:lnSpc>
                <a:spcPct val="150000"/>
              </a:lnSpc>
              <a:buClr>
                <a:schemeClr val="tx1"/>
              </a:buClr>
            </a:pPr>
            <a:r>
              <a:rPr lang="en-IN" sz="2200" b="1" dirty="0">
                <a:latin typeface="Times New Roman" panose="02020603050405020304" pitchFamily="18" charset="0"/>
                <a:cs typeface="Times New Roman" panose="02020603050405020304" pitchFamily="18" charset="0"/>
              </a:rPr>
              <a:t>Software Requirements</a:t>
            </a:r>
          </a:p>
          <a:p>
            <a:pPr>
              <a:lnSpc>
                <a:spcPct val="150000"/>
              </a:lnSpc>
              <a:buClr>
                <a:schemeClr val="tx1"/>
              </a:buClr>
              <a:buFont typeface="Wingdings" pitchFamily="2" charset="2"/>
              <a:buChar char="§"/>
            </a:pPr>
            <a:r>
              <a:rPr lang="en-IN" sz="2200" dirty="0">
                <a:latin typeface="Times New Roman" panose="02020603050405020304" pitchFamily="18" charset="0"/>
                <a:cs typeface="Times New Roman" panose="02020603050405020304" pitchFamily="18" charset="0"/>
              </a:rPr>
              <a:t> Python 3.6 </a:t>
            </a:r>
          </a:p>
          <a:p>
            <a:pPr>
              <a:lnSpc>
                <a:spcPct val="150000"/>
              </a:lnSpc>
              <a:buClr>
                <a:schemeClr val="tx1"/>
              </a:buClr>
              <a:buFont typeface="Wingdings" pitchFamily="2" charset="2"/>
              <a:buChar char="§"/>
            </a:pPr>
            <a:r>
              <a:rPr lang="en-IN" sz="2200" dirty="0">
                <a:latin typeface="Times New Roman" panose="02020603050405020304" pitchFamily="18" charset="0"/>
                <a:cs typeface="Times New Roman" panose="02020603050405020304" pitchFamily="18" charset="0"/>
              </a:rPr>
              <a:t> HTML</a:t>
            </a:r>
          </a:p>
          <a:p>
            <a:pPr>
              <a:lnSpc>
                <a:spcPct val="150000"/>
              </a:lnSpc>
              <a:buClr>
                <a:schemeClr val="tx1"/>
              </a:buClr>
              <a:buFont typeface="Wingdings" pitchFamily="2" charset="2"/>
              <a:buChar char="§"/>
            </a:pPr>
            <a:r>
              <a:rPr lang="en-IN" sz="2200" dirty="0">
                <a:latin typeface="Times New Roman" panose="02020603050405020304" pitchFamily="18" charset="0"/>
                <a:cs typeface="Times New Roman" panose="02020603050405020304" pitchFamily="18" charset="0"/>
              </a:rPr>
              <a:t> FLASK</a:t>
            </a:r>
          </a:p>
          <a:p>
            <a:pPr>
              <a:lnSpc>
                <a:spcPct val="150000"/>
              </a:lnSpc>
              <a:buClr>
                <a:schemeClr val="tx1"/>
              </a:buClr>
              <a:buFont typeface="Wingdings" pitchFamily="2" charset="2"/>
              <a:buChar char="§"/>
            </a:pPr>
            <a:r>
              <a:rPr lang="en-IN" sz="2200" dirty="0">
                <a:latin typeface="Times New Roman" panose="02020603050405020304" pitchFamily="18" charset="0"/>
                <a:cs typeface="Times New Roman" panose="02020603050405020304" pitchFamily="18" charset="0"/>
              </a:rPr>
              <a:t> Windows / MAC OS / Ubuntu OS </a:t>
            </a:r>
          </a:p>
          <a:p>
            <a:pPr>
              <a:lnSpc>
                <a:spcPct val="150000"/>
              </a:lnSpc>
              <a:buClr>
                <a:schemeClr val="tx1"/>
              </a:buClr>
              <a:buFont typeface="Wingdings" pitchFamily="2" charset="2"/>
              <a:buChar char="§"/>
            </a:pP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Jupyter</a:t>
            </a:r>
            <a:r>
              <a:rPr lang="en-IN" sz="2200" dirty="0">
                <a:latin typeface="Times New Roman" panose="02020603050405020304" pitchFamily="18" charset="0"/>
                <a:cs typeface="Times New Roman" panose="02020603050405020304" pitchFamily="18" charset="0"/>
              </a:rPr>
              <a:t> notebook / VS Code</a:t>
            </a:r>
          </a:p>
          <a:p>
            <a:pPr>
              <a:lnSpc>
                <a:spcPct val="150000"/>
              </a:lnSpc>
              <a:buClr>
                <a:schemeClr val="tx1"/>
              </a:buClr>
            </a:pPr>
            <a:r>
              <a:rPr lang="en-IN" sz="2200" b="1" dirty="0">
                <a:latin typeface="Times New Roman" panose="02020603050405020304" pitchFamily="18" charset="0"/>
                <a:cs typeface="Times New Roman" panose="02020603050405020304" pitchFamily="18" charset="0"/>
              </a:rPr>
              <a:t>Libraries Used:</a:t>
            </a:r>
          </a:p>
          <a:p>
            <a:pPr marL="342900" indent="-342900">
              <a:lnSpc>
                <a:spcPct val="150000"/>
              </a:lnSpc>
              <a:buClr>
                <a:schemeClr val="tx1"/>
              </a:buCl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OpenCV</a:t>
            </a:r>
          </a:p>
          <a:p>
            <a:pPr marL="342900" indent="-342900">
              <a:lnSpc>
                <a:spcPct val="150000"/>
              </a:lnSpc>
              <a:buClr>
                <a:schemeClr val="tx1"/>
              </a:buCl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Selenium</a:t>
            </a:r>
          </a:p>
          <a:p>
            <a:pPr marL="342900" indent="-342900">
              <a:lnSpc>
                <a:spcPct val="150000"/>
              </a:lnSpc>
              <a:buClr>
                <a:schemeClr val="tx1"/>
              </a:buClr>
              <a:buFont typeface="Wingdings" panose="05000000000000000000" pitchFamily="2" charset="2"/>
              <a:buChar char="§"/>
            </a:pPr>
            <a:r>
              <a:rPr lang="en-IN" sz="2200" dirty="0">
                <a:latin typeface="Times New Roman" panose="02020603050405020304" pitchFamily="18" charset="0"/>
                <a:cs typeface="Times New Roman" panose="02020603050405020304" pitchFamily="18" charset="0"/>
              </a:rPr>
              <a:t>Google Cloud Vision</a:t>
            </a:r>
          </a:p>
        </p:txBody>
      </p:sp>
    </p:spTree>
    <p:extLst>
      <p:ext uri="{BB962C8B-B14F-4D97-AF65-F5344CB8AC3E}">
        <p14:creationId xmlns:p14="http://schemas.microsoft.com/office/powerpoint/2010/main" val="3896998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FC97AC-C0A7-4CF5-85EC-27CD2FB3F112}"/>
              </a:ext>
            </a:extLst>
          </p:cNvPr>
          <p:cNvSpPr>
            <a:spLocks noGrp="1"/>
          </p:cNvSpPr>
          <p:nvPr>
            <p:ph type="sldNum" sz="quarter" idx="12"/>
          </p:nvPr>
        </p:nvSpPr>
        <p:spPr/>
        <p:txBody>
          <a:bodyPr/>
          <a:lstStyle/>
          <a:p>
            <a:fld id="{699E210A-5164-42C3-AE1F-F23C0BE54F5A}" type="slidenum">
              <a:rPr lang="en-IN" smtClean="0"/>
              <a:t>11</a:t>
            </a:fld>
            <a:endParaRPr lang="en-IN"/>
          </a:p>
        </p:txBody>
      </p:sp>
      <p:sp>
        <p:nvSpPr>
          <p:cNvPr id="3" name="Rectangle 2">
            <a:extLst>
              <a:ext uri="{FF2B5EF4-FFF2-40B4-BE49-F238E27FC236}">
                <a16:creationId xmlns:a16="http://schemas.microsoft.com/office/drawing/2014/main" id="{35AF7E39-150D-45B2-8511-A92700A3EA88}"/>
              </a:ext>
            </a:extLst>
          </p:cNvPr>
          <p:cNvSpPr/>
          <p:nvPr/>
        </p:nvSpPr>
        <p:spPr>
          <a:xfrm>
            <a:off x="3649340" y="229514"/>
            <a:ext cx="5150001" cy="600164"/>
          </a:xfrm>
          <a:prstGeom prst="rect">
            <a:avLst/>
          </a:prstGeom>
        </p:spPr>
        <p:txBody>
          <a:bodyPr wrap="none">
            <a:spAutoFit/>
          </a:bodyPr>
          <a:lstStyle/>
          <a:p>
            <a:pPr algn="ctr">
              <a:lnSpc>
                <a:spcPct val="150000"/>
              </a:lnSpc>
            </a:pPr>
            <a:r>
              <a:rPr lang="en-IN" sz="2400" b="1" dirty="0">
                <a:latin typeface="Times New Roman" panose="02020603050405020304" pitchFamily="18" charset="0"/>
                <a:cs typeface="Times New Roman" panose="02020603050405020304" pitchFamily="18" charset="0"/>
              </a:rPr>
              <a:t>IMPLEMENTATION / SNAPSHOTS</a:t>
            </a:r>
            <a:endParaRPr lang="en-IN" sz="2400" dirty="0"/>
          </a:p>
        </p:txBody>
      </p:sp>
      <p:pic>
        <p:nvPicPr>
          <p:cNvPr id="5" name="Picture 4">
            <a:extLst>
              <a:ext uri="{FF2B5EF4-FFF2-40B4-BE49-F238E27FC236}">
                <a16:creationId xmlns:a16="http://schemas.microsoft.com/office/drawing/2014/main" id="{41F75C0E-E9D6-6848-BC34-3F55E238EFE3}"/>
              </a:ext>
            </a:extLst>
          </p:cNvPr>
          <p:cNvPicPr>
            <a:picLocks noChangeAspect="1"/>
          </p:cNvPicPr>
          <p:nvPr/>
        </p:nvPicPr>
        <p:blipFill rotWithShape="1">
          <a:blip r:embed="rId2">
            <a:extLst>
              <a:ext uri="{28A0092B-C50C-407E-A947-70E740481C1C}">
                <a14:useLocalDpi xmlns:a14="http://schemas.microsoft.com/office/drawing/2010/main" val="0"/>
              </a:ext>
            </a:extLst>
          </a:blip>
          <a:srcRect l="19745" r="37198" b="30338"/>
          <a:stretch/>
        </p:blipFill>
        <p:spPr>
          <a:xfrm>
            <a:off x="312017" y="932334"/>
            <a:ext cx="5605308" cy="5005554"/>
          </a:xfrm>
          <a:prstGeom prst="rect">
            <a:avLst/>
          </a:prstGeom>
        </p:spPr>
      </p:pic>
      <p:pic>
        <p:nvPicPr>
          <p:cNvPr id="7" name="Picture 6">
            <a:extLst>
              <a:ext uri="{FF2B5EF4-FFF2-40B4-BE49-F238E27FC236}">
                <a16:creationId xmlns:a16="http://schemas.microsoft.com/office/drawing/2014/main" id="{26B577C0-F996-9C43-880E-A159E3C2A1FF}"/>
              </a:ext>
            </a:extLst>
          </p:cNvPr>
          <p:cNvPicPr>
            <a:picLocks noChangeAspect="1"/>
          </p:cNvPicPr>
          <p:nvPr/>
        </p:nvPicPr>
        <p:blipFill rotWithShape="1">
          <a:blip r:embed="rId3">
            <a:extLst>
              <a:ext uri="{28A0092B-C50C-407E-A947-70E740481C1C}">
                <a14:useLocalDpi xmlns:a14="http://schemas.microsoft.com/office/drawing/2010/main" val="0"/>
              </a:ext>
            </a:extLst>
          </a:blip>
          <a:srcRect l="20134" r="37845" b="30338"/>
          <a:stretch/>
        </p:blipFill>
        <p:spPr>
          <a:xfrm>
            <a:off x="6230676" y="932334"/>
            <a:ext cx="5662923" cy="5005554"/>
          </a:xfrm>
          <a:prstGeom prst="rect">
            <a:avLst/>
          </a:prstGeom>
        </p:spPr>
      </p:pic>
      <p:sp>
        <p:nvSpPr>
          <p:cNvPr id="10" name="TextBox 9">
            <a:extLst>
              <a:ext uri="{FF2B5EF4-FFF2-40B4-BE49-F238E27FC236}">
                <a16:creationId xmlns:a16="http://schemas.microsoft.com/office/drawing/2014/main" id="{49132292-33AE-D74E-A6F1-F478B1D4EE2C}"/>
              </a:ext>
            </a:extLst>
          </p:cNvPr>
          <p:cNvSpPr txBox="1"/>
          <p:nvPr/>
        </p:nvSpPr>
        <p:spPr>
          <a:xfrm>
            <a:off x="4566457" y="6254056"/>
            <a:ext cx="340038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Fig 2(a) &amp; (b): Aadhar Details Verification </a:t>
            </a:r>
          </a:p>
        </p:txBody>
      </p:sp>
    </p:spTree>
    <p:extLst>
      <p:ext uri="{BB962C8B-B14F-4D97-AF65-F5344CB8AC3E}">
        <p14:creationId xmlns:p14="http://schemas.microsoft.com/office/powerpoint/2010/main" val="59163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29541F-11C3-7449-BBAD-A90EFB61A819}"/>
              </a:ext>
            </a:extLst>
          </p:cNvPr>
          <p:cNvSpPr>
            <a:spLocks noGrp="1"/>
          </p:cNvSpPr>
          <p:nvPr>
            <p:ph type="sldNum" sz="quarter" idx="12"/>
          </p:nvPr>
        </p:nvSpPr>
        <p:spPr/>
        <p:txBody>
          <a:bodyPr/>
          <a:lstStyle/>
          <a:p>
            <a:fld id="{699E210A-5164-42C3-AE1F-F23C0BE54F5A}" type="slidenum">
              <a:rPr lang="en-IN" smtClean="0"/>
              <a:t>12</a:t>
            </a:fld>
            <a:endParaRPr lang="en-IN"/>
          </a:p>
        </p:txBody>
      </p:sp>
      <p:pic>
        <p:nvPicPr>
          <p:cNvPr id="4" name="Picture 3">
            <a:extLst>
              <a:ext uri="{FF2B5EF4-FFF2-40B4-BE49-F238E27FC236}">
                <a16:creationId xmlns:a16="http://schemas.microsoft.com/office/drawing/2014/main" id="{2FBE2EBF-0686-9D4F-8AB4-F5522D113065}"/>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t="-1" r="21142" b="29383"/>
          <a:stretch/>
        </p:blipFill>
        <p:spPr>
          <a:xfrm>
            <a:off x="198781" y="657840"/>
            <a:ext cx="5711689" cy="4947829"/>
          </a:xfrm>
          <a:prstGeom prst="rect">
            <a:avLst/>
          </a:prstGeom>
        </p:spPr>
      </p:pic>
      <p:pic>
        <p:nvPicPr>
          <p:cNvPr id="6" name="Picture 5">
            <a:extLst>
              <a:ext uri="{FF2B5EF4-FFF2-40B4-BE49-F238E27FC236}">
                <a16:creationId xmlns:a16="http://schemas.microsoft.com/office/drawing/2014/main" id="{D7EA84D3-E4CB-6C4E-8F4A-DDBEB74BC3BD}"/>
              </a:ext>
            </a:extLst>
          </p:cNvPr>
          <p:cNvPicPr>
            <a:picLocks noChangeAspect="1"/>
          </p:cNvPicPr>
          <p:nvPr/>
        </p:nvPicPr>
        <p:blipFill rotWithShape="1">
          <a:blip r:embed="rId3">
            <a:extLst>
              <a:ext uri="{28A0092B-C50C-407E-A947-70E740481C1C}">
                <a14:useLocalDpi xmlns:a14="http://schemas.microsoft.com/office/drawing/2010/main" val="0"/>
              </a:ext>
            </a:extLst>
          </a:blip>
          <a:srcRect l="19355" r="14130" b="30342"/>
          <a:stretch/>
        </p:blipFill>
        <p:spPr>
          <a:xfrm>
            <a:off x="6141362" y="657840"/>
            <a:ext cx="5632174" cy="4947829"/>
          </a:xfrm>
          <a:prstGeom prst="rect">
            <a:avLst/>
          </a:prstGeom>
        </p:spPr>
      </p:pic>
      <p:sp>
        <p:nvSpPr>
          <p:cNvPr id="8" name="TextBox 7">
            <a:extLst>
              <a:ext uri="{FF2B5EF4-FFF2-40B4-BE49-F238E27FC236}">
                <a16:creationId xmlns:a16="http://schemas.microsoft.com/office/drawing/2014/main" id="{FBAA6F84-252C-A641-B571-745281A80117}"/>
              </a:ext>
            </a:extLst>
          </p:cNvPr>
          <p:cNvSpPr txBox="1"/>
          <p:nvPr/>
        </p:nvSpPr>
        <p:spPr>
          <a:xfrm>
            <a:off x="4246250" y="5852918"/>
            <a:ext cx="3741611"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Fig 3(a) &amp; (b): PAN Card Details Verification </a:t>
            </a:r>
          </a:p>
        </p:txBody>
      </p:sp>
    </p:spTree>
    <p:extLst>
      <p:ext uri="{BB962C8B-B14F-4D97-AF65-F5344CB8AC3E}">
        <p14:creationId xmlns:p14="http://schemas.microsoft.com/office/powerpoint/2010/main" val="235283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A0C154-D07F-4FD4-8F5A-A96F60999C1A}"/>
              </a:ext>
            </a:extLst>
          </p:cNvPr>
          <p:cNvSpPr>
            <a:spLocks noGrp="1"/>
          </p:cNvSpPr>
          <p:nvPr>
            <p:ph type="sldNum" sz="quarter" idx="12"/>
          </p:nvPr>
        </p:nvSpPr>
        <p:spPr/>
        <p:txBody>
          <a:bodyPr/>
          <a:lstStyle/>
          <a:p>
            <a:fld id="{699E210A-5164-42C3-AE1F-F23C0BE54F5A}" type="slidenum">
              <a:rPr lang="en-IN" smtClean="0">
                <a:latin typeface="Times New Roman" panose="02020603050405020304" pitchFamily="18" charset="0"/>
                <a:cs typeface="Times New Roman" panose="02020603050405020304" pitchFamily="18" charset="0"/>
              </a:rPr>
              <a:t>13</a:t>
            </a:fld>
            <a:endParaRPr lang="en-IN">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C9E242C-F8D8-1844-90C6-C932706D9FB7}"/>
              </a:ext>
            </a:extLst>
          </p:cNvPr>
          <p:cNvPicPr>
            <a:picLocks noChangeAspect="1"/>
          </p:cNvPicPr>
          <p:nvPr/>
        </p:nvPicPr>
        <p:blipFill rotWithShape="1">
          <a:blip r:embed="rId2">
            <a:extLst>
              <a:ext uri="{28A0092B-C50C-407E-A947-70E740481C1C}">
                <a14:useLocalDpi xmlns:a14="http://schemas.microsoft.com/office/drawing/2010/main" val="0"/>
              </a:ext>
            </a:extLst>
          </a:blip>
          <a:srcRect r="59670" b="55896"/>
          <a:stretch/>
        </p:blipFill>
        <p:spPr>
          <a:xfrm>
            <a:off x="1690757" y="3499757"/>
            <a:ext cx="3650400" cy="1987199"/>
          </a:xfrm>
          <a:prstGeom prst="rect">
            <a:avLst/>
          </a:prstGeom>
        </p:spPr>
      </p:pic>
      <p:pic>
        <p:nvPicPr>
          <p:cNvPr id="7" name="Picture 6">
            <a:extLst>
              <a:ext uri="{FF2B5EF4-FFF2-40B4-BE49-F238E27FC236}">
                <a16:creationId xmlns:a16="http://schemas.microsoft.com/office/drawing/2014/main" id="{9B553DC3-3C0A-DA4B-8589-59EFEE1AAB1B}"/>
              </a:ext>
            </a:extLst>
          </p:cNvPr>
          <p:cNvPicPr>
            <a:picLocks noChangeAspect="1"/>
          </p:cNvPicPr>
          <p:nvPr/>
        </p:nvPicPr>
        <p:blipFill rotWithShape="1">
          <a:blip r:embed="rId3">
            <a:extLst>
              <a:ext uri="{28A0092B-C50C-407E-A947-70E740481C1C}">
                <a14:useLocalDpi xmlns:a14="http://schemas.microsoft.com/office/drawing/2010/main" val="0"/>
              </a:ext>
            </a:extLst>
          </a:blip>
          <a:srcRect r="70059" b="55896"/>
          <a:stretch/>
        </p:blipFill>
        <p:spPr>
          <a:xfrm>
            <a:off x="7283174" y="3499758"/>
            <a:ext cx="3650400" cy="1987199"/>
          </a:xfrm>
          <a:prstGeom prst="rect">
            <a:avLst/>
          </a:prstGeom>
        </p:spPr>
      </p:pic>
      <p:pic>
        <p:nvPicPr>
          <p:cNvPr id="6" name="Picture 5">
            <a:extLst>
              <a:ext uri="{FF2B5EF4-FFF2-40B4-BE49-F238E27FC236}">
                <a16:creationId xmlns:a16="http://schemas.microsoft.com/office/drawing/2014/main" id="{E5D8BF02-785A-6B41-87B3-578F72307875}"/>
              </a:ext>
            </a:extLst>
          </p:cNvPr>
          <p:cNvPicPr>
            <a:picLocks noChangeAspect="1"/>
          </p:cNvPicPr>
          <p:nvPr/>
        </p:nvPicPr>
        <p:blipFill rotWithShape="1">
          <a:blip r:embed="rId4">
            <a:extLst>
              <a:ext uri="{28A0092B-C50C-407E-A947-70E740481C1C}">
                <a14:useLocalDpi xmlns:a14="http://schemas.microsoft.com/office/drawing/2010/main" val="0"/>
              </a:ext>
            </a:extLst>
          </a:blip>
          <a:srcRect r="59010" b="60330"/>
          <a:stretch/>
        </p:blipFill>
        <p:spPr>
          <a:xfrm>
            <a:off x="4494246" y="627505"/>
            <a:ext cx="3650400" cy="1987199"/>
          </a:xfrm>
          <a:prstGeom prst="rect">
            <a:avLst/>
          </a:prstGeom>
        </p:spPr>
      </p:pic>
      <p:sp>
        <p:nvSpPr>
          <p:cNvPr id="8" name="TextBox 7">
            <a:extLst>
              <a:ext uri="{FF2B5EF4-FFF2-40B4-BE49-F238E27FC236}">
                <a16:creationId xmlns:a16="http://schemas.microsoft.com/office/drawing/2014/main" id="{A7A4A2B6-90A6-8447-87D8-E6898A51F178}"/>
              </a:ext>
            </a:extLst>
          </p:cNvPr>
          <p:cNvSpPr txBox="1"/>
          <p:nvPr/>
        </p:nvSpPr>
        <p:spPr>
          <a:xfrm>
            <a:off x="5416507" y="2903342"/>
            <a:ext cx="180587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Fig 4: Selection page</a:t>
            </a:r>
          </a:p>
        </p:txBody>
      </p:sp>
      <p:sp>
        <p:nvSpPr>
          <p:cNvPr id="9" name="TextBox 8">
            <a:extLst>
              <a:ext uri="{FF2B5EF4-FFF2-40B4-BE49-F238E27FC236}">
                <a16:creationId xmlns:a16="http://schemas.microsoft.com/office/drawing/2014/main" id="{E6194391-032C-7744-BB88-054F32B18637}"/>
              </a:ext>
            </a:extLst>
          </p:cNvPr>
          <p:cNvSpPr txBox="1"/>
          <p:nvPr/>
        </p:nvSpPr>
        <p:spPr>
          <a:xfrm>
            <a:off x="4619270" y="5977618"/>
            <a:ext cx="3400349"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Fig 5(a) &amp; (b): Aadhar verification page</a:t>
            </a:r>
          </a:p>
        </p:txBody>
      </p:sp>
    </p:spTree>
    <p:extLst>
      <p:ext uri="{BB962C8B-B14F-4D97-AF65-F5344CB8AC3E}">
        <p14:creationId xmlns:p14="http://schemas.microsoft.com/office/powerpoint/2010/main" val="328751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6067C8-602E-374A-A313-8CEE06535FBF}"/>
              </a:ext>
            </a:extLst>
          </p:cNvPr>
          <p:cNvSpPr>
            <a:spLocks noGrp="1"/>
          </p:cNvSpPr>
          <p:nvPr>
            <p:ph type="sldNum" sz="quarter" idx="12"/>
          </p:nvPr>
        </p:nvSpPr>
        <p:spPr/>
        <p:txBody>
          <a:bodyPr/>
          <a:lstStyle/>
          <a:p>
            <a:fld id="{699E210A-5164-42C3-AE1F-F23C0BE54F5A}" type="slidenum">
              <a:rPr lang="en-IN" smtClean="0"/>
              <a:t>14</a:t>
            </a:fld>
            <a:endParaRPr lang="en-IN"/>
          </a:p>
        </p:txBody>
      </p:sp>
      <p:pic>
        <p:nvPicPr>
          <p:cNvPr id="4" name="Picture 3">
            <a:extLst>
              <a:ext uri="{FF2B5EF4-FFF2-40B4-BE49-F238E27FC236}">
                <a16:creationId xmlns:a16="http://schemas.microsoft.com/office/drawing/2014/main" id="{F1FA311B-C31E-C74E-9E27-659283E15B23}"/>
              </a:ext>
            </a:extLst>
          </p:cNvPr>
          <p:cNvPicPr>
            <a:picLocks noChangeAspect="1"/>
          </p:cNvPicPr>
          <p:nvPr/>
        </p:nvPicPr>
        <p:blipFill rotWithShape="1">
          <a:blip r:embed="rId2">
            <a:extLst>
              <a:ext uri="{28A0092B-C50C-407E-A947-70E740481C1C}">
                <a14:useLocalDpi xmlns:a14="http://schemas.microsoft.com/office/drawing/2010/main" val="0"/>
              </a:ext>
            </a:extLst>
          </a:blip>
          <a:srcRect r="70059" b="71024"/>
          <a:stretch/>
        </p:blipFill>
        <p:spPr>
          <a:xfrm>
            <a:off x="1496413" y="1920459"/>
            <a:ext cx="3650400" cy="1987199"/>
          </a:xfrm>
          <a:prstGeom prst="rect">
            <a:avLst/>
          </a:prstGeom>
        </p:spPr>
      </p:pic>
      <p:pic>
        <p:nvPicPr>
          <p:cNvPr id="6" name="Picture 5">
            <a:extLst>
              <a:ext uri="{FF2B5EF4-FFF2-40B4-BE49-F238E27FC236}">
                <a16:creationId xmlns:a16="http://schemas.microsoft.com/office/drawing/2014/main" id="{B6BB12E1-ED7A-CD41-8C2B-F2A68CEFAFB5}"/>
              </a:ext>
            </a:extLst>
          </p:cNvPr>
          <p:cNvPicPr>
            <a:picLocks noChangeAspect="1"/>
          </p:cNvPicPr>
          <p:nvPr/>
        </p:nvPicPr>
        <p:blipFill rotWithShape="1">
          <a:blip r:embed="rId3">
            <a:extLst>
              <a:ext uri="{28A0092B-C50C-407E-A947-70E740481C1C}">
                <a14:useLocalDpi xmlns:a14="http://schemas.microsoft.com/office/drawing/2010/main" val="0"/>
              </a:ext>
            </a:extLst>
          </a:blip>
          <a:srcRect r="70059" b="71024"/>
          <a:stretch/>
        </p:blipFill>
        <p:spPr>
          <a:xfrm>
            <a:off x="7041874" y="1920459"/>
            <a:ext cx="3650400" cy="1987199"/>
          </a:xfrm>
          <a:prstGeom prst="rect">
            <a:avLst/>
          </a:prstGeom>
        </p:spPr>
      </p:pic>
      <p:sp>
        <p:nvSpPr>
          <p:cNvPr id="5" name="TextBox 4">
            <a:extLst>
              <a:ext uri="{FF2B5EF4-FFF2-40B4-BE49-F238E27FC236}">
                <a16:creationId xmlns:a16="http://schemas.microsoft.com/office/drawing/2014/main" id="{48AE6D22-52F4-5348-84E0-C400927BBC68}"/>
              </a:ext>
            </a:extLst>
          </p:cNvPr>
          <p:cNvSpPr txBox="1"/>
          <p:nvPr/>
        </p:nvSpPr>
        <p:spPr>
          <a:xfrm>
            <a:off x="4523887" y="4462301"/>
            <a:ext cx="3432446"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Fig 6(a) &amp; (b): PAN card verification page</a:t>
            </a:r>
          </a:p>
        </p:txBody>
      </p:sp>
    </p:spTree>
    <p:extLst>
      <p:ext uri="{BB962C8B-B14F-4D97-AF65-F5344CB8AC3E}">
        <p14:creationId xmlns:p14="http://schemas.microsoft.com/office/powerpoint/2010/main" val="1081767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8BA9AA-F2E5-47D8-B07A-D3623FE31C04}"/>
              </a:ext>
            </a:extLst>
          </p:cNvPr>
          <p:cNvSpPr>
            <a:spLocks noGrp="1"/>
          </p:cNvSpPr>
          <p:nvPr>
            <p:ph type="sldNum" sz="quarter" idx="12"/>
          </p:nvPr>
        </p:nvSpPr>
        <p:spPr/>
        <p:txBody>
          <a:bodyPr/>
          <a:lstStyle/>
          <a:p>
            <a:fld id="{699E210A-5164-42C3-AE1F-F23C0BE54F5A}" type="slidenum">
              <a:rPr lang="en-IN" smtClean="0">
                <a:latin typeface="Times New Roman" panose="02020603050405020304" pitchFamily="18" charset="0"/>
                <a:cs typeface="Times New Roman" panose="02020603050405020304" pitchFamily="18" charset="0"/>
              </a:rPr>
              <a:t>15</a:t>
            </a:fld>
            <a:endParaRPr lang="en-IN">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E2DC1C-DFD3-415B-AECC-6C5FF1E97164}"/>
              </a:ext>
            </a:extLst>
          </p:cNvPr>
          <p:cNvSpPr/>
          <p:nvPr/>
        </p:nvSpPr>
        <p:spPr>
          <a:xfrm>
            <a:off x="5227813" y="284566"/>
            <a:ext cx="2255746"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1AE0040-D189-465C-8911-F296E89CD2E6}"/>
              </a:ext>
            </a:extLst>
          </p:cNvPr>
          <p:cNvSpPr/>
          <p:nvPr/>
        </p:nvSpPr>
        <p:spPr>
          <a:xfrm>
            <a:off x="697832" y="1048161"/>
            <a:ext cx="10655968" cy="5509200"/>
          </a:xfrm>
          <a:prstGeom prst="rect">
            <a:avLst/>
          </a:prstGeom>
        </p:spPr>
        <p:txBody>
          <a:bodyPr wrap="square">
            <a:spAutoFit/>
          </a:bodyPr>
          <a:lstStyle/>
          <a:p>
            <a:pPr lvl="0"/>
            <a:r>
              <a:rPr lang="en-IN" sz="2000" dirty="0">
                <a:solidFill>
                  <a:prstClr val="black"/>
                </a:solidFill>
                <a:latin typeface="Times New Roman" panose="02020603050405020304" pitchFamily="18" charset="0"/>
                <a:cs typeface="Times New Roman" panose="02020603050405020304" pitchFamily="18" charset="0"/>
              </a:rPr>
              <a:t>[1]	K. </a:t>
            </a:r>
            <a:r>
              <a:rPr lang="en-IN" sz="2000" dirty="0" err="1">
                <a:solidFill>
                  <a:prstClr val="black"/>
                </a:solidFill>
                <a:latin typeface="Times New Roman" panose="02020603050405020304" pitchFamily="18" charset="0"/>
                <a:cs typeface="Times New Roman" panose="02020603050405020304" pitchFamily="18" charset="0"/>
              </a:rPr>
              <a:t>Relan</a:t>
            </a:r>
            <a:r>
              <a:rPr lang="en-IN" sz="2000" dirty="0">
                <a:solidFill>
                  <a:prstClr val="black"/>
                </a:solidFill>
                <a:latin typeface="Times New Roman" panose="02020603050405020304" pitchFamily="18" charset="0"/>
                <a:cs typeface="Times New Roman" panose="02020603050405020304" pitchFamily="18" charset="0"/>
              </a:rPr>
              <a:t>, “Building REST APIs with Flask: Create Python Web Services with MySQL” 	https://</a:t>
            </a:r>
            <a:r>
              <a:rPr lang="en-IN" sz="2000" dirty="0" err="1">
                <a:solidFill>
                  <a:prstClr val="black"/>
                </a:solidFill>
                <a:latin typeface="Times New Roman" panose="02020603050405020304" pitchFamily="18" charset="0"/>
                <a:cs typeface="Times New Roman" panose="02020603050405020304" pitchFamily="18" charset="0"/>
              </a:rPr>
              <a:t>doi.org</a:t>
            </a:r>
            <a:r>
              <a:rPr lang="en-IN" sz="2000" dirty="0">
                <a:solidFill>
                  <a:prstClr val="black"/>
                </a:solidFill>
                <a:latin typeface="Times New Roman" panose="02020603050405020304" pitchFamily="18" charset="0"/>
                <a:cs typeface="Times New Roman" panose="02020603050405020304" pitchFamily="18" charset="0"/>
              </a:rPr>
              <a:t>/10.1007/978-1-4842-5022-8_1 2019, ISBN-13 (</a:t>
            </a:r>
            <a:r>
              <a:rPr lang="en-IN" sz="2000" dirty="0" err="1">
                <a:solidFill>
                  <a:prstClr val="black"/>
                </a:solidFill>
                <a:latin typeface="Times New Roman" panose="02020603050405020304" pitchFamily="18" charset="0"/>
                <a:cs typeface="Times New Roman" panose="02020603050405020304" pitchFamily="18" charset="0"/>
              </a:rPr>
              <a:t>pbk</a:t>
            </a:r>
            <a:r>
              <a:rPr lang="en-IN" sz="2000" dirty="0">
                <a:solidFill>
                  <a:prstClr val="black"/>
                </a:solidFill>
                <a:latin typeface="Times New Roman" panose="02020603050405020304" pitchFamily="18" charset="0"/>
                <a:cs typeface="Times New Roman" panose="02020603050405020304" pitchFamily="18" charset="0"/>
              </a:rPr>
              <a:t>): 978-1-4842-5021-1 	ISBN-13 (electronic): 978-1-4842-5022-8, APRESS  </a:t>
            </a:r>
          </a:p>
          <a:p>
            <a:pPr lvl="0"/>
            <a:r>
              <a:rPr lang="en-IN" sz="2000" dirty="0">
                <a:solidFill>
                  <a:prstClr val="black"/>
                </a:solidFill>
                <a:latin typeface="Times New Roman" panose="02020603050405020304" pitchFamily="18" charset="0"/>
                <a:cs typeface="Times New Roman" panose="02020603050405020304" pitchFamily="18" charset="0"/>
              </a:rPr>
              <a:t>[2] 	“OpenCV with Python By Example” Book by Prateek Joshi Originally 	published: 2015 </a:t>
            </a:r>
          </a:p>
          <a:p>
            <a:pPr lvl="0"/>
            <a:r>
              <a:rPr lang="en-IN" sz="2000" dirty="0">
                <a:solidFill>
                  <a:prstClr val="black"/>
                </a:solidFill>
                <a:latin typeface="Times New Roman" panose="02020603050405020304" pitchFamily="18" charset="0"/>
                <a:cs typeface="Times New Roman" panose="02020603050405020304" pitchFamily="18" charset="0"/>
              </a:rPr>
              <a:t>[3] 	Chirag </a:t>
            </a:r>
            <a:r>
              <a:rPr lang="en-IN" sz="2000" dirty="0" err="1">
                <a:solidFill>
                  <a:prstClr val="black"/>
                </a:solidFill>
                <a:latin typeface="Times New Roman" panose="02020603050405020304" pitchFamily="18" charset="0"/>
                <a:cs typeface="Times New Roman" panose="02020603050405020304" pitchFamily="18" charset="0"/>
              </a:rPr>
              <a:t>Indravadanbhai</a:t>
            </a:r>
            <a:r>
              <a:rPr lang="en-IN" sz="2000" dirty="0">
                <a:solidFill>
                  <a:prstClr val="black"/>
                </a:solidFill>
                <a:latin typeface="Times New Roman" panose="02020603050405020304" pitchFamily="18" charset="0"/>
                <a:cs typeface="Times New Roman" panose="02020603050405020304" pitchFamily="18" charset="0"/>
              </a:rPr>
              <a:t> Patel, Dharmendra Patel, “Optical Character Recognition by Open 	source OCR Tool Tesseract: A Case Study” </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International Journal of Computer Applications   </a:t>
            </a:r>
          </a:p>
          <a:p>
            <a:pPr lvl="0"/>
            <a:r>
              <a:rPr lang="en-US" sz="2000" dirty="0">
                <a:latin typeface="Times New Roman" panose="02020603050405020304" pitchFamily="18" charset="0"/>
                <a:cs typeface="Times New Roman" panose="02020603050405020304" pitchFamily="18" charset="0"/>
              </a:rPr>
              <a:t>               (0975 – 8887) Volume 55– No.10, October 2012</a:t>
            </a:r>
            <a:endParaRPr lang="en-IN" sz="2000" dirty="0">
              <a:latin typeface="Times New Roman" panose="02020603050405020304" pitchFamily="18" charset="0"/>
              <a:cs typeface="Times New Roman" panose="02020603050405020304" pitchFamily="18" charset="0"/>
            </a:endParaRPr>
          </a:p>
          <a:p>
            <a:pPr lvl="0"/>
            <a:r>
              <a:rPr lang="en-IN" sz="2000" dirty="0">
                <a:solidFill>
                  <a:prstClr val="black"/>
                </a:solidFill>
                <a:latin typeface="Times New Roman" panose="02020603050405020304" pitchFamily="18" charset="0"/>
                <a:cs typeface="Times New Roman" panose="02020603050405020304" pitchFamily="18" charset="0"/>
              </a:rPr>
              <a:t>[4] 	Satish </a:t>
            </a:r>
            <a:r>
              <a:rPr lang="en-IN" sz="2000" dirty="0" err="1">
                <a:solidFill>
                  <a:prstClr val="black"/>
                </a:solidFill>
                <a:latin typeface="Times New Roman" panose="02020603050405020304" pitchFamily="18" charset="0"/>
                <a:cs typeface="Times New Roman" panose="02020603050405020304" pitchFamily="18" charset="0"/>
              </a:rPr>
              <a:t>Gojar</a:t>
            </a:r>
            <a:r>
              <a:rPr lang="en-IN" sz="2000" dirty="0">
                <a:solidFill>
                  <a:prstClr val="black"/>
                </a:solidFill>
                <a:latin typeface="Times New Roman" panose="02020603050405020304" pitchFamily="18" charset="0"/>
                <a:cs typeface="Times New Roman" panose="02020603050405020304" pitchFamily="18" charset="0"/>
              </a:rPr>
              <a:t>, Rahul Joshi &amp; </a:t>
            </a:r>
            <a:r>
              <a:rPr lang="en-IN" sz="2000" dirty="0" err="1">
                <a:solidFill>
                  <a:prstClr val="black"/>
                </a:solidFill>
                <a:latin typeface="Times New Roman" panose="02020603050405020304" pitchFamily="18" charset="0"/>
                <a:cs typeface="Times New Roman" panose="02020603050405020304" pitchFamily="18" charset="0"/>
              </a:rPr>
              <a:t>Dhanashree</a:t>
            </a:r>
            <a:r>
              <a:rPr lang="en-IN" sz="2000" dirty="0">
                <a:solidFill>
                  <a:prstClr val="black"/>
                </a:solidFill>
                <a:latin typeface="Times New Roman" panose="02020603050405020304" pitchFamily="18" charset="0"/>
                <a:cs typeface="Times New Roman" panose="02020603050405020304" pitchFamily="18" charset="0"/>
              </a:rPr>
              <a:t> </a:t>
            </a:r>
            <a:r>
              <a:rPr lang="en-IN" sz="2000" dirty="0" err="1">
                <a:solidFill>
                  <a:prstClr val="black"/>
                </a:solidFill>
                <a:latin typeface="Times New Roman" panose="02020603050405020304" pitchFamily="18" charset="0"/>
                <a:cs typeface="Times New Roman" panose="02020603050405020304" pitchFamily="18" charset="0"/>
              </a:rPr>
              <a:t>Gaigaware</a:t>
            </a:r>
            <a:r>
              <a:rPr lang="en-IN" sz="2000" dirty="0">
                <a:solidFill>
                  <a:prstClr val="black"/>
                </a:solidFill>
                <a:latin typeface="Times New Roman" panose="02020603050405020304" pitchFamily="18" charset="0"/>
                <a:cs typeface="Times New Roman" panose="02020603050405020304" pitchFamily="18" charset="0"/>
              </a:rPr>
              <a:t>, “Analysis and Design of Selenium 	WebDriver Automation Testing Framework”,</a:t>
            </a:r>
            <a:r>
              <a:rPr lang="en-US" sz="2000" dirty="0"/>
              <a:t> ) </a:t>
            </a:r>
            <a:r>
              <a:rPr lang="en-US" sz="2000" dirty="0">
                <a:latin typeface="Times New Roman" panose="02020603050405020304" pitchFamily="18" charset="0"/>
                <a:cs typeface="Times New Roman" panose="02020603050405020304" pitchFamily="18" charset="0"/>
              </a:rPr>
              <a:t>2nd International Symposium on Big Data  </a:t>
            </a:r>
          </a:p>
          <a:p>
            <a:pPr lvl="0"/>
            <a:r>
              <a:rPr lang="en-US" sz="2000" dirty="0">
                <a:latin typeface="Times New Roman" panose="02020603050405020304" pitchFamily="18" charset="0"/>
                <a:cs typeface="Times New Roman" panose="02020603050405020304" pitchFamily="18" charset="0"/>
              </a:rPr>
              <a:t>               and Cloud Computing (ISBCC’15), </a:t>
            </a:r>
            <a:r>
              <a:rPr lang="en-US" sz="2000" dirty="0" err="1">
                <a:latin typeface="Times New Roman" panose="02020603050405020304" pitchFamily="18" charset="0"/>
                <a:cs typeface="Times New Roman" panose="02020603050405020304" pitchFamily="18" charset="0"/>
              </a:rPr>
              <a:t>ScienceDirect</a:t>
            </a:r>
            <a:r>
              <a:rPr lang="en-IN" sz="2000" dirty="0">
                <a:latin typeface="Times New Roman" panose="02020603050405020304" pitchFamily="18" charset="0"/>
                <a:cs typeface="Times New Roman" panose="02020603050405020304" pitchFamily="18" charset="0"/>
              </a:rPr>
              <a:t> 2015 </a:t>
            </a:r>
          </a:p>
          <a:p>
            <a:pPr lvl="0"/>
            <a:r>
              <a:rPr lang="en-IN" sz="2000" dirty="0">
                <a:solidFill>
                  <a:prstClr val="black"/>
                </a:solidFill>
                <a:latin typeface="Times New Roman" panose="02020603050405020304" pitchFamily="18" charset="0"/>
                <a:cs typeface="Times New Roman" panose="02020603050405020304" pitchFamily="18" charset="0"/>
              </a:rPr>
              <a:t>[5] 	Alejandra </a:t>
            </a:r>
            <a:r>
              <a:rPr lang="en-IN" sz="2000" dirty="0" err="1">
                <a:solidFill>
                  <a:prstClr val="black"/>
                </a:solidFill>
                <a:latin typeface="Times New Roman" panose="02020603050405020304" pitchFamily="18" charset="0"/>
                <a:cs typeface="Times New Roman" panose="02020603050405020304" pitchFamily="18" charset="0"/>
              </a:rPr>
              <a:t>Castelblanco</a:t>
            </a:r>
            <a:r>
              <a:rPr lang="en-IN" sz="2000" dirty="0">
                <a:solidFill>
                  <a:prstClr val="black"/>
                </a:solidFill>
                <a:latin typeface="Times New Roman" panose="02020603050405020304" pitchFamily="18" charset="0"/>
                <a:cs typeface="Times New Roman" panose="02020603050405020304" pitchFamily="18" charset="0"/>
              </a:rPr>
              <a:t>, Jesus </a:t>
            </a:r>
            <a:r>
              <a:rPr lang="en-IN" sz="2000" dirty="0" err="1">
                <a:solidFill>
                  <a:prstClr val="black"/>
                </a:solidFill>
                <a:latin typeface="Times New Roman" panose="02020603050405020304" pitchFamily="18" charset="0"/>
                <a:cs typeface="Times New Roman" panose="02020603050405020304" pitchFamily="18" charset="0"/>
              </a:rPr>
              <a:t>Solano</a:t>
            </a:r>
            <a:r>
              <a:rPr lang="en-IN" sz="2000" dirty="0">
                <a:solidFill>
                  <a:prstClr val="black"/>
                </a:solidFill>
                <a:latin typeface="Times New Roman" panose="02020603050405020304" pitchFamily="18" charset="0"/>
                <a:cs typeface="Times New Roman" panose="02020603050405020304" pitchFamily="18" charset="0"/>
              </a:rPr>
              <a:t>, Christian Lopez, Esteban Rivera, Lizzy </a:t>
            </a:r>
            <a:r>
              <a:rPr lang="en-IN" sz="2000" dirty="0" err="1">
                <a:solidFill>
                  <a:prstClr val="black"/>
                </a:solidFill>
                <a:latin typeface="Times New Roman" panose="02020603050405020304" pitchFamily="18" charset="0"/>
                <a:cs typeface="Times New Roman" panose="02020603050405020304" pitchFamily="18" charset="0"/>
              </a:rPr>
              <a:t>Tengana</a:t>
            </a:r>
            <a:r>
              <a:rPr lang="en-IN" sz="2000" dirty="0">
                <a:solidFill>
                  <a:prstClr val="black"/>
                </a:solidFill>
                <a:latin typeface="Times New Roman" panose="02020603050405020304" pitchFamily="18" charset="0"/>
                <a:cs typeface="Times New Roman" panose="02020603050405020304" pitchFamily="18" charset="0"/>
              </a:rPr>
              <a:t>, and 	</a:t>
            </a:r>
            <a:r>
              <a:rPr lang="en-IN" sz="2000" dirty="0" err="1">
                <a:solidFill>
                  <a:prstClr val="black"/>
                </a:solidFill>
                <a:latin typeface="Times New Roman" panose="02020603050405020304" pitchFamily="18" charset="0"/>
                <a:cs typeface="Times New Roman" panose="02020603050405020304" pitchFamily="18" charset="0"/>
              </a:rPr>
              <a:t>Mart´ınOchoa</a:t>
            </a:r>
            <a:r>
              <a:rPr lang="en-IN" sz="2000" dirty="0">
                <a:solidFill>
                  <a:prstClr val="black"/>
                </a:solidFill>
                <a:latin typeface="Times New Roman" panose="02020603050405020304" pitchFamily="18" charset="0"/>
                <a:cs typeface="Times New Roman" panose="02020603050405020304" pitchFamily="18" charset="0"/>
              </a:rPr>
              <a:t>, “Machine Learning Techniques for Identity Document 	Verification in 	Uncontrolled Environments: A Case Study”,</a:t>
            </a:r>
            <a:r>
              <a:rPr lang="en-US" sz="2000" dirty="0"/>
              <a:t> </a:t>
            </a:r>
            <a:r>
              <a:rPr lang="en-IN" sz="2000" dirty="0">
                <a:solidFill>
                  <a:prstClr val="black"/>
                </a:solidFill>
                <a:latin typeface="Times New Roman" panose="02020603050405020304" pitchFamily="18" charset="0"/>
                <a:cs typeface="Times New Roman" panose="02020603050405020304" pitchFamily="18" charset="0"/>
              </a:rPr>
              <a:t>2020 </a:t>
            </a:r>
          </a:p>
          <a:p>
            <a:pPr lvl="0"/>
            <a:r>
              <a:rPr lang="en-IN" sz="2000" dirty="0">
                <a:solidFill>
                  <a:prstClr val="black"/>
                </a:solidFill>
                <a:latin typeface="Times New Roman" panose="02020603050405020304" pitchFamily="18" charset="0"/>
                <a:cs typeface="Times New Roman" panose="02020603050405020304" pitchFamily="18" charset="0"/>
              </a:rPr>
              <a:t>[6]	 Miguel Grinberg, “Flask Web Development”, Printed in the United States of America. 	Published by O’Reilly Media, Inc., 1005, </a:t>
            </a:r>
            <a:r>
              <a:rPr lang="en-IN" sz="2000" dirty="0" err="1">
                <a:solidFill>
                  <a:prstClr val="black"/>
                </a:solidFill>
                <a:latin typeface="Times New Roman" panose="02020603050405020304" pitchFamily="18" charset="0"/>
                <a:cs typeface="Times New Roman" panose="02020603050405020304" pitchFamily="18" charset="0"/>
              </a:rPr>
              <a:t>Gravenstein</a:t>
            </a:r>
            <a:r>
              <a:rPr lang="en-IN" sz="2000" dirty="0">
                <a:solidFill>
                  <a:prstClr val="black"/>
                </a:solidFill>
                <a:latin typeface="Times New Roman" panose="02020603050405020304" pitchFamily="18" charset="0"/>
                <a:cs typeface="Times New Roman" panose="02020603050405020304" pitchFamily="18" charset="0"/>
              </a:rPr>
              <a:t> Highway North, Sebastopol, CA95472.</a:t>
            </a:r>
          </a:p>
          <a:p>
            <a:pPr lvl="0"/>
            <a:endParaRPr lang="en-IN" sz="2000" dirty="0">
              <a:solidFill>
                <a:prstClr val="black"/>
              </a:solidFill>
              <a:latin typeface="Times New Roman" panose="02020603050405020304" pitchFamily="18" charset="0"/>
              <a:cs typeface="Times New Roman" panose="02020603050405020304" pitchFamily="18" charset="0"/>
            </a:endParaRPr>
          </a:p>
          <a:p>
            <a:pPr algn="just">
              <a:spcBef>
                <a:spcPts val="1200"/>
              </a:spcBef>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9645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09CDC7-881C-4A03-A5E7-03C643D8E6F1}"/>
              </a:ext>
            </a:extLst>
          </p:cNvPr>
          <p:cNvSpPr>
            <a:spLocks noGrp="1"/>
          </p:cNvSpPr>
          <p:nvPr>
            <p:ph type="sldNum" sz="quarter" idx="12"/>
          </p:nvPr>
        </p:nvSpPr>
        <p:spPr/>
        <p:txBody>
          <a:bodyPr/>
          <a:lstStyle/>
          <a:p>
            <a:fld id="{699E210A-5164-42C3-AE1F-F23C0BE54F5A}" type="slidenum">
              <a:rPr lang="en-IN" smtClean="0"/>
              <a:t>16</a:t>
            </a:fld>
            <a:endParaRPr lang="en-IN"/>
          </a:p>
        </p:txBody>
      </p:sp>
      <p:sp>
        <p:nvSpPr>
          <p:cNvPr id="3" name="Rectangle 2">
            <a:extLst>
              <a:ext uri="{FF2B5EF4-FFF2-40B4-BE49-F238E27FC236}">
                <a16:creationId xmlns:a16="http://schemas.microsoft.com/office/drawing/2014/main" id="{D60F1985-F9D4-44C0-9D37-80CB1CB22809}"/>
              </a:ext>
            </a:extLst>
          </p:cNvPr>
          <p:cNvSpPr/>
          <p:nvPr/>
        </p:nvSpPr>
        <p:spPr>
          <a:xfrm>
            <a:off x="3927789" y="2659559"/>
            <a:ext cx="4192045" cy="769441"/>
          </a:xfrm>
          <a:prstGeom prst="rect">
            <a:avLst/>
          </a:prstGeom>
        </p:spPr>
        <p:txBody>
          <a:bodyPr wrap="none">
            <a:spAutoFit/>
          </a:bodyPr>
          <a:lstStyle/>
          <a:p>
            <a:pPr algn="ctr"/>
            <a:r>
              <a:rPr lang="en-IN" sz="4400" dirty="0">
                <a:latin typeface="Times New Roman" panose="02020603050405020304" pitchFamily="18" charset="0"/>
                <a:cs typeface="Times New Roman" panose="02020603050405020304" pitchFamily="18" charset="0"/>
              </a:rPr>
              <a:t>    </a:t>
            </a:r>
            <a:r>
              <a:rPr lang="en-IN" sz="44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90113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93DAB0-A833-4253-92E6-09BCD2593252}"/>
              </a:ext>
            </a:extLst>
          </p:cNvPr>
          <p:cNvSpPr/>
          <p:nvPr/>
        </p:nvSpPr>
        <p:spPr>
          <a:xfrm>
            <a:off x="3987731" y="308629"/>
            <a:ext cx="4065406" cy="461665"/>
          </a:xfrm>
          <a:prstGeom prst="rect">
            <a:avLst/>
          </a:prstGeom>
        </p:spPr>
        <p:txBody>
          <a:bodyPr wrap="square">
            <a:spAutoFit/>
          </a:bodyPr>
          <a:lstStyle/>
          <a:p>
            <a:r>
              <a:rPr lang="en-IN" dirty="0">
                <a:latin typeface="Times New Roman" panose="02020603050405020304" pitchFamily="18" charset="0"/>
                <a:cs typeface="Times New Roman" panose="02020603050405020304" pitchFamily="18" charset="0"/>
              </a:rPr>
              <a:t>	</a:t>
            </a:r>
            <a:r>
              <a:rPr lang="en-IN" sz="2400" b="1" dirty="0">
                <a:solidFill>
                  <a:schemeClr val="tx1"/>
                </a:solidFill>
                <a:latin typeface="Times New Roman" panose="02020603050405020304" pitchFamily="18" charset="0"/>
                <a:cs typeface="Times New Roman" panose="02020603050405020304" pitchFamily="18" charset="0"/>
              </a:rPr>
              <a:t>AGENDA</a:t>
            </a:r>
            <a:endParaRPr lang="en-IN" sz="2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184B5AF-E276-4A53-93E6-8188A11B24F9}"/>
              </a:ext>
            </a:extLst>
          </p:cNvPr>
          <p:cNvSpPr/>
          <p:nvPr/>
        </p:nvSpPr>
        <p:spPr>
          <a:xfrm>
            <a:off x="705853" y="121920"/>
            <a:ext cx="4906671" cy="6093976"/>
          </a:xfrm>
          <a:prstGeom prst="rect">
            <a:avLst/>
          </a:prstGeom>
        </p:spPr>
        <p:txBody>
          <a:bodyPr wrap="square">
            <a:spAutoFit/>
          </a:bodyPr>
          <a:lstStyle/>
          <a:p>
            <a:pPr>
              <a:lnSpc>
                <a:spcPct val="150000"/>
              </a:lnSpc>
              <a:buClr>
                <a:schemeClr val="tx1"/>
              </a:buClr>
            </a:pPr>
            <a:endParaRPr lang="en-IN" sz="2200" dirty="0">
              <a:latin typeface="Times New Roman" panose="02020603050405020304" pitchFamily="18" charset="0"/>
              <a:cs typeface="Times New Roman" panose="02020603050405020304" pitchFamily="18" charset="0"/>
            </a:endParaRPr>
          </a:p>
          <a:p>
            <a:pPr>
              <a:lnSpc>
                <a:spcPct val="150000"/>
              </a:lnSpc>
              <a:buClr>
                <a:schemeClr val="tx1"/>
              </a:buClr>
            </a:pPr>
            <a:endParaRPr lang="en-IN" sz="2200" dirty="0">
              <a:latin typeface="Times New Roman" panose="02020603050405020304" pitchFamily="18" charset="0"/>
              <a:cs typeface="Times New Roman" panose="02020603050405020304" pitchFamily="18" charset="0"/>
            </a:endParaRPr>
          </a:p>
          <a:p>
            <a:pPr>
              <a:lnSpc>
                <a:spcPct val="150000"/>
              </a:lnSpc>
              <a:buClr>
                <a:schemeClr val="tx1"/>
              </a:buClr>
              <a:buFont typeface="Wingdings" pitchFamily="2" charset="2"/>
              <a:buChar char="§"/>
            </a:pPr>
            <a:r>
              <a:rPr lang="en-IN" sz="2000" dirty="0">
                <a:latin typeface="Times New Roman" panose="02020603050405020304" pitchFamily="18" charset="0"/>
                <a:cs typeface="Times New Roman" panose="02020603050405020304" pitchFamily="18" charset="0"/>
              </a:rPr>
              <a:t> Introduction</a:t>
            </a:r>
          </a:p>
          <a:p>
            <a:pPr>
              <a:lnSpc>
                <a:spcPct val="150000"/>
              </a:lnSpc>
              <a:buClr>
                <a:schemeClr val="tx1"/>
              </a:buClr>
              <a:buFont typeface="Wingdings" pitchFamily="2" charset="2"/>
              <a:buChar char="§"/>
            </a:pPr>
            <a:r>
              <a:rPr lang="en-IN" sz="2000" dirty="0">
                <a:latin typeface="Times New Roman" panose="02020603050405020304" pitchFamily="18" charset="0"/>
                <a:cs typeface="Times New Roman" panose="02020603050405020304" pitchFamily="18" charset="0"/>
              </a:rPr>
              <a:t> Literature survey</a:t>
            </a:r>
          </a:p>
          <a:p>
            <a:pPr>
              <a:lnSpc>
                <a:spcPct val="150000"/>
              </a:lnSpc>
              <a:buClr>
                <a:schemeClr val="tx1"/>
              </a:buClr>
              <a:buFont typeface="Wingdings" pitchFamily="2" charset="2"/>
              <a:buChar char="§"/>
            </a:pPr>
            <a:r>
              <a:rPr lang="en-IN" sz="2000" dirty="0">
                <a:latin typeface="Times New Roman" panose="02020603050405020304" pitchFamily="18" charset="0"/>
                <a:cs typeface="Times New Roman" panose="02020603050405020304" pitchFamily="18" charset="0"/>
              </a:rPr>
              <a:t> Problem Statement</a:t>
            </a:r>
          </a:p>
          <a:p>
            <a:pPr>
              <a:lnSpc>
                <a:spcPct val="150000"/>
              </a:lnSpc>
              <a:buClr>
                <a:schemeClr val="tx1"/>
              </a:buClr>
              <a:buFont typeface="Wingdings" pitchFamily="2" charset="2"/>
              <a:buChar char="§"/>
            </a:pPr>
            <a:r>
              <a:rPr lang="en-IN" sz="2000" dirty="0">
                <a:latin typeface="Times New Roman" panose="02020603050405020304" pitchFamily="18" charset="0"/>
                <a:cs typeface="Times New Roman" panose="02020603050405020304" pitchFamily="18" charset="0"/>
              </a:rPr>
              <a:t> Objectives</a:t>
            </a:r>
          </a:p>
          <a:p>
            <a:pPr>
              <a:lnSpc>
                <a:spcPct val="150000"/>
              </a:lnSpc>
              <a:buClr>
                <a:schemeClr val="tx1"/>
              </a:buClr>
              <a:buFont typeface="Wingdings" pitchFamily="2" charset="2"/>
              <a:buChar char="§"/>
            </a:pPr>
            <a:r>
              <a:rPr lang="en-IN" sz="2000" dirty="0">
                <a:latin typeface="Times New Roman" panose="02020603050405020304" pitchFamily="18" charset="0"/>
                <a:cs typeface="Times New Roman" panose="02020603050405020304" pitchFamily="18" charset="0"/>
              </a:rPr>
              <a:t> Methodology / Design</a:t>
            </a:r>
          </a:p>
          <a:p>
            <a:pPr>
              <a:lnSpc>
                <a:spcPct val="150000"/>
              </a:lnSpc>
              <a:buClr>
                <a:schemeClr val="tx1"/>
              </a:buClr>
              <a:buFont typeface="Wingdings" pitchFamily="2" charset="2"/>
              <a:buChar char="§"/>
            </a:pPr>
            <a:r>
              <a:rPr lang="en-IN" sz="2000" dirty="0">
                <a:latin typeface="Times New Roman" panose="02020603050405020304" pitchFamily="18" charset="0"/>
                <a:cs typeface="Times New Roman" panose="02020603050405020304" pitchFamily="18" charset="0"/>
              </a:rPr>
              <a:t> Modules</a:t>
            </a:r>
          </a:p>
          <a:p>
            <a:pPr>
              <a:lnSpc>
                <a:spcPct val="150000"/>
              </a:lnSpc>
              <a:buClr>
                <a:schemeClr val="tx1"/>
              </a:buClr>
              <a:buFont typeface="Wingdings" pitchFamily="2" charset="2"/>
              <a:buChar char="§"/>
            </a:pPr>
            <a:r>
              <a:rPr lang="en-GB" sz="2000" dirty="0">
                <a:latin typeface="Times New Roman" panose="02020603050405020304" pitchFamily="18" charset="0"/>
                <a:cs typeface="Times New Roman" panose="02020603050405020304" pitchFamily="18" charset="0"/>
              </a:rPr>
              <a:t> Technology  &amp; Tools Used</a:t>
            </a:r>
            <a:endParaRPr lang="en-IN" sz="2000" dirty="0">
              <a:latin typeface="Times New Roman" panose="02020603050405020304" pitchFamily="18" charset="0"/>
              <a:cs typeface="Times New Roman" panose="02020603050405020304" pitchFamily="18" charset="0"/>
            </a:endParaRPr>
          </a:p>
          <a:p>
            <a:pPr>
              <a:lnSpc>
                <a:spcPct val="150000"/>
              </a:lnSpc>
              <a:buClr>
                <a:schemeClr val="tx1"/>
              </a:buClr>
              <a:buFont typeface="Wingdings" pitchFamily="2" charset="2"/>
              <a:buChar char="§"/>
            </a:pPr>
            <a:r>
              <a:rPr lang="en-IN" sz="2000" dirty="0">
                <a:latin typeface="Times New Roman" panose="02020603050405020304" pitchFamily="18" charset="0"/>
                <a:cs typeface="Times New Roman" panose="02020603050405020304" pitchFamily="18" charset="0"/>
              </a:rPr>
              <a:t> Implementation / Snapshots</a:t>
            </a:r>
          </a:p>
          <a:p>
            <a:pPr>
              <a:lnSpc>
                <a:spcPct val="150000"/>
              </a:lnSpc>
              <a:buClr>
                <a:schemeClr val="tx1"/>
              </a:buClr>
              <a:buFont typeface="Wingdings" pitchFamily="2" charset="2"/>
              <a:buChar char="§"/>
            </a:pPr>
            <a:r>
              <a:rPr lang="en-IN" sz="2000" dirty="0">
                <a:latin typeface="Times New Roman" panose="02020603050405020304" pitchFamily="18" charset="0"/>
                <a:cs typeface="Times New Roman" panose="02020603050405020304" pitchFamily="18" charset="0"/>
              </a:rPr>
              <a:t> References</a:t>
            </a:r>
          </a:p>
          <a:p>
            <a:pPr>
              <a:buFont typeface="Wingdings" pitchFamily="2" charset="2"/>
              <a:buChar char="§"/>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F913F31-7C30-46BC-B829-0E55F6C524B9}"/>
              </a:ext>
            </a:extLst>
          </p:cNvPr>
          <p:cNvSpPr>
            <a:spLocks noGrp="1"/>
          </p:cNvSpPr>
          <p:nvPr>
            <p:ph type="sldNum" sz="quarter" idx="12"/>
          </p:nvPr>
        </p:nvSpPr>
        <p:spPr/>
        <p:txBody>
          <a:bodyPr/>
          <a:lstStyle/>
          <a:p>
            <a:fld id="{699E210A-5164-42C3-AE1F-F23C0BE54F5A}" type="slidenum">
              <a:rPr lang="en-IN" smtClean="0">
                <a:latin typeface="Times New Roman" panose="02020603050405020304" pitchFamily="18" charset="0"/>
                <a:cs typeface="Times New Roman" panose="02020603050405020304" pitchFamily="18" charset="0"/>
              </a:rPr>
              <a:t>2</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314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8BE694-A45A-463D-BB13-2122A73285E8}"/>
              </a:ext>
            </a:extLst>
          </p:cNvPr>
          <p:cNvSpPr/>
          <p:nvPr/>
        </p:nvSpPr>
        <p:spPr>
          <a:xfrm>
            <a:off x="824285" y="936010"/>
            <a:ext cx="10705411" cy="212006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Technology has enabled us to upload and submit documents online at ease with computers, mobile phones, etc.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this comfort there also comes the hassle of monitoring, adjusting size and dimensions of the document images(</a:t>
            </a:r>
            <a:r>
              <a:rPr lang="en-US" b="1" dirty="0">
                <a:latin typeface="Times New Roman" panose="02020603050405020304" pitchFamily="18" charset="0"/>
                <a:cs typeface="Times New Roman" panose="02020603050405020304" pitchFamily="18" charset="0"/>
              </a:rPr>
              <a:t>jpeg and </a:t>
            </a:r>
            <a:r>
              <a:rPr lang="en-US" b="1" dirty="0" err="1">
                <a:latin typeface="Times New Roman" panose="02020603050405020304" pitchFamily="18" charset="0"/>
                <a:cs typeface="Times New Roman" panose="02020603050405020304" pitchFamily="18" charset="0"/>
              </a:rPr>
              <a:t>png</a:t>
            </a:r>
            <a:r>
              <a:rPr lang="en-US" dirty="0">
                <a:latin typeface="Times New Roman" panose="02020603050405020304" pitchFamily="18" charset="0"/>
                <a:cs typeface="Times New Roman" panose="02020603050405020304" pitchFamily="18" charset="0"/>
              </a:rPr>
              <a:t>) and the clarity of the content in images requested by the websites.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service will help the website developers and the user to receive and upload images respectively without having to monitor the </a:t>
            </a:r>
            <a:r>
              <a:rPr lang="en-US" b="1" dirty="0">
                <a:latin typeface="Times New Roman" panose="02020603050405020304" pitchFamily="18" charset="0"/>
                <a:cs typeface="Times New Roman" panose="02020603050405020304" pitchFamily="18" charset="0"/>
              </a:rPr>
              <a:t>size(memory)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dimensions</a:t>
            </a:r>
            <a:r>
              <a:rPr lang="en-US" dirty="0">
                <a:latin typeface="Times New Roman" panose="02020603050405020304" pitchFamily="18" charset="0"/>
                <a:cs typeface="Times New Roman" panose="02020603050405020304" pitchFamily="18" charset="0"/>
              </a:rPr>
              <a:t> of images.</a:t>
            </a:r>
          </a:p>
        </p:txBody>
      </p:sp>
      <p:sp>
        <p:nvSpPr>
          <p:cNvPr id="3" name="Rectangle 2">
            <a:extLst>
              <a:ext uri="{FF2B5EF4-FFF2-40B4-BE49-F238E27FC236}">
                <a16:creationId xmlns:a16="http://schemas.microsoft.com/office/drawing/2014/main" id="{8A13E985-FB79-4AB4-A9EA-72F4AC0EED31}"/>
              </a:ext>
            </a:extLst>
          </p:cNvPr>
          <p:cNvSpPr/>
          <p:nvPr/>
        </p:nvSpPr>
        <p:spPr>
          <a:xfrm>
            <a:off x="1804738" y="474345"/>
            <a:ext cx="7852610" cy="461665"/>
          </a:xfrm>
          <a:prstGeom prst="rect">
            <a:avLst/>
          </a:prstGeom>
        </p:spPr>
        <p:txBody>
          <a:bodyPr wrap="square">
            <a:sp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INTRODUCTION</a:t>
            </a:r>
            <a:endParaRPr lang="en-IN" sz="2400" dirty="0"/>
          </a:p>
        </p:txBody>
      </p:sp>
      <p:sp>
        <p:nvSpPr>
          <p:cNvPr id="7" name="Slide Number Placeholder 6">
            <a:extLst>
              <a:ext uri="{FF2B5EF4-FFF2-40B4-BE49-F238E27FC236}">
                <a16:creationId xmlns:a16="http://schemas.microsoft.com/office/drawing/2014/main" id="{10845C10-3EE0-4060-ABB3-D82493D41B74}"/>
              </a:ext>
            </a:extLst>
          </p:cNvPr>
          <p:cNvSpPr>
            <a:spLocks noGrp="1"/>
          </p:cNvSpPr>
          <p:nvPr>
            <p:ph type="sldNum" sz="quarter" idx="12"/>
          </p:nvPr>
        </p:nvSpPr>
        <p:spPr/>
        <p:txBody>
          <a:bodyPr/>
          <a:lstStyle/>
          <a:p>
            <a:fld id="{699E210A-5164-42C3-AE1F-F23C0BE54F5A}" type="slidenum">
              <a:rPr lang="en-IN" smtClean="0"/>
              <a:t>3</a:t>
            </a:fld>
            <a:endParaRPr lang="en-IN"/>
          </a:p>
        </p:txBody>
      </p:sp>
      <p:pic>
        <p:nvPicPr>
          <p:cNvPr id="8" name="Picture 7">
            <a:extLst>
              <a:ext uri="{FF2B5EF4-FFF2-40B4-BE49-F238E27FC236}">
                <a16:creationId xmlns:a16="http://schemas.microsoft.com/office/drawing/2014/main" id="{0096E350-38C2-A24D-9DD2-47D0202604A3}"/>
              </a:ext>
            </a:extLst>
          </p:cNvPr>
          <p:cNvPicPr>
            <a:picLocks noChangeAspect="1"/>
          </p:cNvPicPr>
          <p:nvPr/>
        </p:nvPicPr>
        <p:blipFill>
          <a:blip r:embed="rId2"/>
          <a:stretch>
            <a:fillRect/>
          </a:stretch>
        </p:blipFill>
        <p:spPr>
          <a:xfrm>
            <a:off x="3497801" y="3517743"/>
            <a:ext cx="5358378" cy="2463886"/>
          </a:xfrm>
          <a:prstGeom prst="rect">
            <a:avLst/>
          </a:prstGeom>
        </p:spPr>
      </p:pic>
    </p:spTree>
    <p:extLst>
      <p:ext uri="{BB962C8B-B14F-4D97-AF65-F5344CB8AC3E}">
        <p14:creationId xmlns:p14="http://schemas.microsoft.com/office/powerpoint/2010/main" val="3421933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31FE6B-AAAD-4A5C-B8CA-0BE5BC8C3779}"/>
              </a:ext>
            </a:extLst>
          </p:cNvPr>
          <p:cNvSpPr/>
          <p:nvPr/>
        </p:nvSpPr>
        <p:spPr>
          <a:xfrm>
            <a:off x="6665495" y="2788805"/>
            <a:ext cx="6096000" cy="369332"/>
          </a:xfrm>
          <a:prstGeom prst="rect">
            <a:avLst/>
          </a:prstGeom>
        </p:spPr>
        <p:txBody>
          <a:bodyPr>
            <a:spAutoFit/>
          </a:bodyPr>
          <a:lstStyle/>
          <a:p>
            <a:pPr algn="just"/>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8DF76A7D-AC98-4D45-9F7A-4ECAF2B7E29E}"/>
              </a:ext>
            </a:extLst>
          </p:cNvPr>
          <p:cNvSpPr/>
          <p:nvPr/>
        </p:nvSpPr>
        <p:spPr>
          <a:xfrm>
            <a:off x="1085216" y="761134"/>
            <a:ext cx="10444480" cy="2397003"/>
          </a:xfrm>
          <a:prstGeom prst="rect">
            <a:avLst/>
          </a:prstGeom>
        </p:spPr>
        <p:txBody>
          <a:bodyPr wrap="square">
            <a:sp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service will help the website developers and the user to receive and upload images respectively without having to monitor the </a:t>
            </a:r>
            <a:r>
              <a:rPr lang="en-US" b="1" dirty="0">
                <a:latin typeface="Times New Roman" panose="02020603050405020304" pitchFamily="18" charset="0"/>
                <a:cs typeface="Times New Roman" panose="02020603050405020304" pitchFamily="18" charset="0"/>
              </a:rPr>
              <a:t>size(memory)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dimensions</a:t>
            </a:r>
            <a:r>
              <a:rPr lang="en-US" dirty="0">
                <a:latin typeface="Times New Roman" panose="02020603050405020304" pitchFamily="18" charset="0"/>
                <a:cs typeface="Times New Roman" panose="02020603050405020304" pitchFamily="18" charset="0"/>
              </a:rPr>
              <a:t> of images.</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product will be an </a:t>
            </a:r>
            <a:r>
              <a:rPr lang="en-US" b="1" dirty="0">
                <a:latin typeface="Times New Roman" panose="02020603050405020304" pitchFamily="18" charset="0"/>
                <a:cs typeface="Times New Roman" panose="02020603050405020304" pitchFamily="18" charset="0"/>
              </a:rPr>
              <a:t>API</a:t>
            </a:r>
            <a:r>
              <a:rPr lang="en-US" dirty="0">
                <a:latin typeface="Times New Roman" panose="02020603050405020304" pitchFamily="18" charset="0"/>
                <a:cs typeface="Times New Roman" panose="02020603050405020304" pitchFamily="18" charset="0"/>
              </a:rPr>
              <a:t> which on integration can be used by website developers for their website to </a:t>
            </a:r>
            <a:r>
              <a:rPr lang="en-US" b="1" dirty="0">
                <a:latin typeface="Times New Roman" panose="02020603050405020304" pitchFamily="18" charset="0"/>
                <a:cs typeface="Times New Roman" panose="02020603050405020304" pitchFamily="18" charset="0"/>
              </a:rPr>
              <a:t>resize</a:t>
            </a:r>
            <a:r>
              <a:rPr lang="en-US" dirty="0">
                <a:latin typeface="Times New Roman" panose="02020603050405020304" pitchFamily="18" charset="0"/>
                <a:cs typeface="Times New Roman" panose="02020603050405020304" pitchFamily="18" charset="0"/>
              </a:rPr>
              <a:t> images according to the size and/or dimensions of their requirement and </a:t>
            </a:r>
            <a:r>
              <a:rPr lang="en-US" b="1" dirty="0">
                <a:latin typeface="Times New Roman" panose="02020603050405020304" pitchFamily="18" charset="0"/>
                <a:cs typeface="Times New Roman" panose="02020603050405020304" pitchFamily="18" charset="0"/>
              </a:rPr>
              <a:t>verify</a:t>
            </a:r>
            <a:r>
              <a:rPr lang="en-US" dirty="0">
                <a:latin typeface="Times New Roman" panose="02020603050405020304" pitchFamily="18" charset="0"/>
                <a:cs typeface="Times New Roman" panose="02020603050405020304" pitchFamily="18" charset="0"/>
              </a:rPr>
              <a:t> the authenticity and clarity of content in images.</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version of the API that will be developed will provide verification for </a:t>
            </a:r>
            <a:r>
              <a:rPr lang="en-US" b="1" dirty="0">
                <a:latin typeface="Times New Roman" panose="02020603050405020304" pitchFamily="18" charset="0"/>
                <a:cs typeface="Times New Roman" panose="02020603050405020304" pitchFamily="18" charset="0"/>
              </a:rPr>
              <a:t>Aadhaar card, PAN card and Driving License</a:t>
            </a:r>
            <a:r>
              <a:rPr lang="en-US" dirty="0">
                <a:latin typeface="Times New Roman" panose="02020603050405020304" pitchFamily="18" charset="0"/>
                <a:cs typeface="Times New Roman" panose="02020603050405020304" pitchFamily="18" charset="0"/>
              </a:rPr>
              <a:t>. Further updates might include the implementation of verification of more documents.</a:t>
            </a:r>
          </a:p>
          <a:p>
            <a:pPr algn="just">
              <a:lnSpc>
                <a:spcPct val="150000"/>
              </a:lnSpc>
            </a:pP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2750647-1B2A-42B0-B670-6D6A3B417A44}"/>
              </a:ext>
            </a:extLst>
          </p:cNvPr>
          <p:cNvSpPr>
            <a:spLocks noGrp="1"/>
          </p:cNvSpPr>
          <p:nvPr>
            <p:ph type="sldNum" sz="quarter" idx="12"/>
          </p:nvPr>
        </p:nvSpPr>
        <p:spPr/>
        <p:txBody>
          <a:bodyPr/>
          <a:lstStyle/>
          <a:p>
            <a:fld id="{699E210A-5164-42C3-AE1F-F23C0BE54F5A}" type="slidenum">
              <a:rPr lang="en-IN" smtClean="0">
                <a:latin typeface="Times New Roman" panose="02020603050405020304" pitchFamily="18" charset="0"/>
                <a:cs typeface="Times New Roman" panose="02020603050405020304" pitchFamily="18" charset="0"/>
              </a:rPr>
              <a:t>4</a:t>
            </a:fld>
            <a:endParaRPr lang="en-IN">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C880E0C-59E9-834D-8FFC-5E609F61B270}"/>
              </a:ext>
            </a:extLst>
          </p:cNvPr>
          <p:cNvPicPr>
            <a:picLocks noChangeAspect="1"/>
          </p:cNvPicPr>
          <p:nvPr/>
        </p:nvPicPr>
        <p:blipFill>
          <a:blip r:embed="rId2"/>
          <a:stretch>
            <a:fillRect/>
          </a:stretch>
        </p:blipFill>
        <p:spPr>
          <a:xfrm>
            <a:off x="2004696" y="3158137"/>
            <a:ext cx="3429000" cy="2711153"/>
          </a:xfrm>
          <a:prstGeom prst="rect">
            <a:avLst/>
          </a:prstGeom>
        </p:spPr>
      </p:pic>
      <p:pic>
        <p:nvPicPr>
          <p:cNvPr id="9" name="Picture 8">
            <a:extLst>
              <a:ext uri="{FF2B5EF4-FFF2-40B4-BE49-F238E27FC236}">
                <a16:creationId xmlns:a16="http://schemas.microsoft.com/office/drawing/2014/main" id="{9D878B54-318A-4F47-A1A9-33759EAB0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495" y="3158137"/>
            <a:ext cx="3799359" cy="2711153"/>
          </a:xfrm>
          <a:prstGeom prst="rect">
            <a:avLst/>
          </a:prstGeom>
        </p:spPr>
      </p:pic>
    </p:spTree>
    <p:extLst>
      <p:ext uri="{BB962C8B-B14F-4D97-AF65-F5344CB8AC3E}">
        <p14:creationId xmlns:p14="http://schemas.microsoft.com/office/powerpoint/2010/main" val="3227939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F89790-4CBA-4E1F-861B-155ABFD37BCB}"/>
              </a:ext>
            </a:extLst>
          </p:cNvPr>
          <p:cNvSpPr>
            <a:spLocks noGrp="1"/>
          </p:cNvSpPr>
          <p:nvPr>
            <p:ph type="sldNum" sz="quarter" idx="12"/>
          </p:nvPr>
        </p:nvSpPr>
        <p:spPr/>
        <p:txBody>
          <a:bodyPr/>
          <a:lstStyle/>
          <a:p>
            <a:fld id="{699E210A-5164-42C3-AE1F-F23C0BE54F5A}" type="slidenum">
              <a:rPr lang="en-IN" smtClean="0"/>
              <a:t>5</a:t>
            </a:fld>
            <a:endParaRPr lang="en-IN"/>
          </a:p>
        </p:txBody>
      </p:sp>
      <p:sp>
        <p:nvSpPr>
          <p:cNvPr id="3" name="Rectangle 2">
            <a:extLst>
              <a:ext uri="{FF2B5EF4-FFF2-40B4-BE49-F238E27FC236}">
                <a16:creationId xmlns:a16="http://schemas.microsoft.com/office/drawing/2014/main" id="{A2F7999D-08BE-4BFB-A6C0-A71861528F06}"/>
              </a:ext>
            </a:extLst>
          </p:cNvPr>
          <p:cNvSpPr/>
          <p:nvPr/>
        </p:nvSpPr>
        <p:spPr>
          <a:xfrm>
            <a:off x="4043046" y="522155"/>
            <a:ext cx="4337149" cy="461665"/>
          </a:xfrm>
          <a:prstGeom prst="rect">
            <a:avLst/>
          </a:prstGeom>
        </p:spPr>
        <p:txBody>
          <a:bodyPr wrap="none">
            <a:spAutoFit/>
          </a:bodyPr>
          <a:lstStyle/>
          <a:p>
            <a:pPr lvl="0" algn="ctr"/>
            <a:r>
              <a:rPr lang="en-US" sz="2400" b="1" dirty="0">
                <a:solidFill>
                  <a:prstClr val="black"/>
                </a:solidFill>
                <a:latin typeface="Times New Roman" panose="02020603050405020304" pitchFamily="18" charset="0"/>
                <a:cs typeface="Times New Roman" panose="02020603050405020304" pitchFamily="18" charset="0"/>
              </a:rPr>
              <a:t>Comparison with Similar Work</a:t>
            </a:r>
            <a:endParaRPr lang="en-IN" sz="2400" dirty="0">
              <a:solidFill>
                <a:prstClr val="black"/>
              </a:solidFill>
            </a:endParaRPr>
          </a:p>
        </p:txBody>
      </p:sp>
      <p:sp>
        <p:nvSpPr>
          <p:cNvPr id="4" name="Rectangle 3">
            <a:extLst>
              <a:ext uri="{FF2B5EF4-FFF2-40B4-BE49-F238E27FC236}">
                <a16:creationId xmlns:a16="http://schemas.microsoft.com/office/drawing/2014/main" id="{EF6D5881-BF9D-49F6-9D77-3522C17553B0}"/>
              </a:ext>
            </a:extLst>
          </p:cNvPr>
          <p:cNvSpPr/>
          <p:nvPr/>
        </p:nvSpPr>
        <p:spPr>
          <a:xfrm>
            <a:off x="1366345" y="1463602"/>
            <a:ext cx="9690538" cy="2862322"/>
          </a:xfrm>
          <a:prstGeom prst="rect">
            <a:avLst/>
          </a:prstGeom>
        </p:spPr>
        <p:txBody>
          <a:bodyPr wrap="square">
            <a:spAutoFit/>
          </a:bodyPr>
          <a:lstStyle/>
          <a:p>
            <a:pPr marL="342900" lvl="0" indent="-342900" algn="just">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Previously People have used different image processing techniques on the document images along with </a:t>
            </a:r>
            <a:r>
              <a:rPr lang="en-IN" sz="2000" dirty="0" err="1">
                <a:solidFill>
                  <a:prstClr val="black"/>
                </a:solidFill>
                <a:latin typeface="Times New Roman" panose="02020603050405020304" pitchFamily="18" charset="0"/>
                <a:cs typeface="Times New Roman" panose="02020603050405020304" pitchFamily="18" charset="0"/>
              </a:rPr>
              <a:t>PyTesseract</a:t>
            </a:r>
            <a:r>
              <a:rPr lang="en-IN" sz="2000" dirty="0">
                <a:solidFill>
                  <a:prstClr val="black"/>
                </a:solidFill>
                <a:latin typeface="Times New Roman" panose="02020603050405020304" pitchFamily="18" charset="0"/>
                <a:cs typeface="Times New Roman" panose="02020603050405020304" pitchFamily="18" charset="0"/>
              </a:rPr>
              <a:t> to extract information from the document.</a:t>
            </a:r>
          </a:p>
          <a:p>
            <a:pPr marL="342900" lvl="0" indent="-342900" algn="just">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Those technique only work with only particular angle and same lighting and background conditions.</a:t>
            </a:r>
          </a:p>
          <a:p>
            <a:pPr marL="342900" lvl="0" indent="-342900" algn="just">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Even after apply multiple image processing techniques (like </a:t>
            </a:r>
            <a:r>
              <a:rPr lang="en-IN" sz="2000" dirty="0" err="1">
                <a:solidFill>
                  <a:prstClr val="black"/>
                </a:solidFill>
                <a:latin typeface="Times New Roman" panose="02020603050405020304" pitchFamily="18" charset="0"/>
                <a:cs typeface="Times New Roman" panose="02020603050405020304" pitchFamily="18" charset="0"/>
              </a:rPr>
              <a:t>Guassian</a:t>
            </a:r>
            <a:r>
              <a:rPr lang="en-IN" sz="2000" dirty="0">
                <a:solidFill>
                  <a:prstClr val="black"/>
                </a:solidFill>
                <a:latin typeface="Times New Roman" panose="02020603050405020304" pitchFamily="18" charset="0"/>
                <a:cs typeface="Times New Roman" panose="02020603050405020304" pitchFamily="18" charset="0"/>
              </a:rPr>
              <a:t> Blur, Thresholding, Canny edge detections etc) we were not able to get satisfactory results with </a:t>
            </a:r>
            <a:r>
              <a:rPr lang="en-IN" sz="2000" dirty="0" err="1">
                <a:solidFill>
                  <a:prstClr val="black"/>
                </a:solidFill>
                <a:latin typeface="Times New Roman" panose="02020603050405020304" pitchFamily="18" charset="0"/>
                <a:cs typeface="Times New Roman" panose="02020603050405020304" pitchFamily="18" charset="0"/>
              </a:rPr>
              <a:t>Pytesseract</a:t>
            </a:r>
            <a:r>
              <a:rPr lang="en-IN" sz="2000" dirty="0">
                <a:solidFill>
                  <a:prstClr val="black"/>
                </a:solidFill>
                <a:latin typeface="Times New Roman" panose="02020603050405020304" pitchFamily="18" charset="0"/>
                <a:cs typeface="Times New Roman" panose="02020603050405020304" pitchFamily="18" charset="0"/>
              </a:rPr>
              <a:t> for all the images and hence couldn’t generalise the process.</a:t>
            </a:r>
          </a:p>
          <a:p>
            <a:pPr marL="342900" lvl="0" indent="-342900" algn="just">
              <a:buFont typeface="Arial" panose="020B0604020202020204" pitchFamily="34" charset="0"/>
              <a:buChar char="•"/>
            </a:pPr>
            <a:r>
              <a:rPr lang="en-IN" sz="2000" dirty="0">
                <a:solidFill>
                  <a:prstClr val="black"/>
                </a:solidFill>
                <a:latin typeface="Times New Roman" panose="02020603050405020304" pitchFamily="18" charset="0"/>
                <a:cs typeface="Times New Roman" panose="02020603050405020304" pitchFamily="18" charset="0"/>
              </a:rPr>
              <a:t>So instead of using </a:t>
            </a:r>
            <a:r>
              <a:rPr lang="en-IN" sz="2000" dirty="0" err="1">
                <a:solidFill>
                  <a:prstClr val="black"/>
                </a:solidFill>
                <a:latin typeface="Times New Roman" panose="02020603050405020304" pitchFamily="18" charset="0"/>
                <a:cs typeface="Times New Roman" panose="02020603050405020304" pitchFamily="18" charset="0"/>
              </a:rPr>
              <a:t>PyTesseract</a:t>
            </a:r>
            <a:r>
              <a:rPr lang="en-IN" sz="2000" dirty="0">
                <a:solidFill>
                  <a:prstClr val="black"/>
                </a:solidFill>
                <a:latin typeface="Times New Roman" panose="02020603050405020304" pitchFamily="18" charset="0"/>
                <a:cs typeface="Times New Roman" panose="02020603050405020304" pitchFamily="18" charset="0"/>
              </a:rPr>
              <a:t> we are using Google Cloud Vision API for the extraction of details from the document for further validation and verification.</a:t>
            </a:r>
          </a:p>
        </p:txBody>
      </p:sp>
    </p:spTree>
    <p:extLst>
      <p:ext uri="{BB962C8B-B14F-4D97-AF65-F5344CB8AC3E}">
        <p14:creationId xmlns:p14="http://schemas.microsoft.com/office/powerpoint/2010/main" val="198267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B3788A-3F4E-46A6-A6B1-0C5A9CB55B14}"/>
              </a:ext>
            </a:extLst>
          </p:cNvPr>
          <p:cNvSpPr/>
          <p:nvPr/>
        </p:nvSpPr>
        <p:spPr>
          <a:xfrm>
            <a:off x="2783840" y="676871"/>
            <a:ext cx="7396480" cy="461665"/>
          </a:xfrm>
          <a:prstGeom prst="rect">
            <a:avLst/>
          </a:prstGeom>
        </p:spPr>
        <p:txBody>
          <a:bodyPr wrap="square">
            <a:spAutoFit/>
          </a:bodyPr>
          <a:lstStyle/>
          <a:p>
            <a:r>
              <a:rPr lang="en-IN" sz="2400" b="1" dirty="0">
                <a:solidFill>
                  <a:schemeClr val="tx1"/>
                </a:solidFill>
                <a:latin typeface="Times New Roman" panose="02020603050405020304" pitchFamily="18" charset="0"/>
                <a:cs typeface="Times New Roman" panose="02020603050405020304" pitchFamily="18" charset="0"/>
              </a:rPr>
              <a:t>                     PROBLEM  STATEMENT</a:t>
            </a:r>
            <a:endParaRPr lang="en-IN" sz="24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31176C0-C54F-4BF2-937B-3773DEB4406D}"/>
              </a:ext>
            </a:extLst>
          </p:cNvPr>
          <p:cNvSpPr/>
          <p:nvPr/>
        </p:nvSpPr>
        <p:spPr>
          <a:xfrm>
            <a:off x="1734686" y="1528917"/>
            <a:ext cx="9494788" cy="4786695"/>
          </a:xfrm>
          <a:prstGeom prst="rect">
            <a:avLst/>
          </a:prstGeom>
        </p:spPr>
        <p:txBody>
          <a:bodyPr wrap="square">
            <a:spAutoFit/>
          </a:bodyPr>
          <a:lstStyle/>
          <a:p>
            <a:pPr algn="just">
              <a:lnSpc>
                <a:spcPct val="150000"/>
              </a:lnSpc>
            </a:pPr>
            <a:r>
              <a:rPr lang="en-IN" sz="2000" b="1" dirty="0">
                <a:latin typeface="Times New Roman" panose="02020603050405020304" pitchFamily="18" charset="0"/>
                <a:cs typeface="Times New Roman" panose="02020603050405020304" pitchFamily="18" charset="0"/>
              </a:rPr>
              <a:t>“</a:t>
            </a:r>
            <a:r>
              <a:rPr lang="en-IN" b="1" dirty="0">
                <a:latin typeface="Times New Roman" panose="02020603050405020304" pitchFamily="18" charset="0"/>
                <a:cs typeface="Times New Roman" panose="02020603050405020304" pitchFamily="18" charset="0"/>
              </a:rPr>
              <a:t>To </a:t>
            </a:r>
            <a:r>
              <a:rPr lang="en-US" b="1" dirty="0">
                <a:latin typeface="Times New Roman" panose="02020603050405020304" pitchFamily="18" charset="0"/>
                <a:cs typeface="Times New Roman" panose="02020603050405020304" pitchFamily="18" charset="0"/>
              </a:rPr>
              <a:t>design and develop a Web API to Resize, Validate and Verify Images to assist in the process of uploading Documents for the user</a:t>
            </a:r>
            <a:r>
              <a:rPr lang="en-US" sz="2000" b="1" dirty="0">
                <a:latin typeface="Times New Roman" panose="02020603050405020304" pitchFamily="18" charset="0"/>
                <a:cs typeface="Times New Roman" panose="02020603050405020304" pitchFamily="18" charset="0"/>
              </a:rPr>
              <a:t>”</a:t>
            </a:r>
          </a:p>
          <a:p>
            <a:pPr algn="just">
              <a:lnSpc>
                <a:spcPct val="150000"/>
              </a:lnSpc>
            </a:pPr>
            <a:endParaRPr lang="en-IN" sz="2000" b="1" dirty="0">
              <a:latin typeface="Times New Roman" panose="02020603050405020304" pitchFamily="18" charset="0"/>
              <a:cs typeface="Times New Roman" panose="02020603050405020304" pitchFamily="18" charset="0"/>
            </a:endParaRPr>
          </a:p>
          <a:p>
            <a:pPr algn="just">
              <a:lnSpc>
                <a:spcPct val="150000"/>
              </a:lnSpc>
            </a:pPr>
            <a:r>
              <a:rPr lang="en-IN" sz="2000" b="1" dirty="0">
                <a:latin typeface="Times New Roman" panose="02020603050405020304" pitchFamily="18" charset="0"/>
                <a:cs typeface="Times New Roman" panose="02020603050405020304" pitchFamily="18" charset="0"/>
              </a:rPr>
              <a:t>OBJECTIVES</a:t>
            </a:r>
          </a:p>
          <a:p>
            <a:r>
              <a:rPr lang="en-US" dirty="0">
                <a:latin typeface="Times New Roman" panose="02020603050405020304" pitchFamily="18" charset="0"/>
                <a:cs typeface="Times New Roman" panose="02020603050405020304" pitchFamily="18" charset="0"/>
              </a:rPr>
              <a:t>Successfully deploy a API to:</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Resize Images based on size(memory) and dimensions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Extract information in the document using OCR</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Check the validity of the document in the image uploaded</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Verify the authenticity of the document</a:t>
            </a:r>
          </a:p>
          <a:p>
            <a:pPr algn="just">
              <a:lnSpc>
                <a:spcPct val="150000"/>
              </a:lnSpc>
            </a:pPr>
            <a:endParaRPr lang="en-IN" sz="2200" dirty="0">
              <a:latin typeface="Times New Roman" panose="02020603050405020304" pitchFamily="18" charset="0"/>
              <a:cs typeface="Times New Roman" panose="02020603050405020304" pitchFamily="18" charset="0"/>
            </a:endParaRPr>
          </a:p>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    </a:t>
            </a:r>
          </a:p>
          <a:p>
            <a:pPr algn="just">
              <a:lnSpc>
                <a:spcPct val="150000"/>
              </a:lnSpc>
            </a:pPr>
            <a:r>
              <a:rPr lang="en-IN" sz="2200" b="1"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439CFB1-6A9C-4AE5-9385-47C3D36DAA0C}"/>
              </a:ext>
            </a:extLst>
          </p:cNvPr>
          <p:cNvSpPr>
            <a:spLocks noGrp="1"/>
          </p:cNvSpPr>
          <p:nvPr>
            <p:ph type="sldNum" sz="quarter" idx="12"/>
          </p:nvPr>
        </p:nvSpPr>
        <p:spPr/>
        <p:txBody>
          <a:bodyPr/>
          <a:lstStyle/>
          <a:p>
            <a:fld id="{699E210A-5164-42C3-AE1F-F23C0BE54F5A}" type="slidenum">
              <a:rPr lang="en-IN" smtClean="0"/>
              <a:t>6</a:t>
            </a:fld>
            <a:endParaRPr lang="en-IN"/>
          </a:p>
        </p:txBody>
      </p:sp>
      <p:pic>
        <p:nvPicPr>
          <p:cNvPr id="6" name="Picture 4" descr="Advanced API (ENS) - ONDA DIAS">
            <a:extLst>
              <a:ext uri="{FF2B5EF4-FFF2-40B4-BE49-F238E27FC236}">
                <a16:creationId xmlns:a16="http://schemas.microsoft.com/office/drawing/2014/main" id="{305CC276-3918-6C44-B0B7-305C9BFE5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130" y="1993505"/>
            <a:ext cx="2381250" cy="1495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33BB782-F4EA-A14C-ABC8-975606F4DA30}"/>
              </a:ext>
            </a:extLst>
          </p:cNvPr>
          <p:cNvPicPr>
            <a:picLocks noChangeAspect="1"/>
          </p:cNvPicPr>
          <p:nvPr/>
        </p:nvPicPr>
        <p:blipFill>
          <a:blip r:embed="rId3"/>
          <a:stretch>
            <a:fillRect/>
          </a:stretch>
        </p:blipFill>
        <p:spPr>
          <a:xfrm>
            <a:off x="8747046" y="3879017"/>
            <a:ext cx="1649284" cy="1378784"/>
          </a:xfrm>
          <a:prstGeom prst="rect">
            <a:avLst/>
          </a:prstGeom>
        </p:spPr>
      </p:pic>
    </p:spTree>
    <p:extLst>
      <p:ext uri="{BB962C8B-B14F-4D97-AF65-F5344CB8AC3E}">
        <p14:creationId xmlns:p14="http://schemas.microsoft.com/office/powerpoint/2010/main" val="887924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86A7DE-132A-41D8-999D-1E0EA79150C1}"/>
              </a:ext>
            </a:extLst>
          </p:cNvPr>
          <p:cNvSpPr/>
          <p:nvPr/>
        </p:nvSpPr>
        <p:spPr>
          <a:xfrm>
            <a:off x="1122947" y="332692"/>
            <a:ext cx="9897979" cy="830997"/>
          </a:xfrm>
          <a:prstGeom prst="rect">
            <a:avLst/>
          </a:prstGeom>
        </p:spPr>
        <p:txBody>
          <a:bodyPr wrap="square">
            <a:spAutoFit/>
          </a:bodyPr>
          <a:lstStyle/>
          <a:p>
            <a:pPr algn="ctr"/>
            <a:r>
              <a:rPr lang="en-IN" sz="2400" b="1" dirty="0">
                <a:latin typeface="Times New Roman" panose="02020603050405020304" pitchFamily="18" charset="0"/>
                <a:cs typeface="Times New Roman" panose="02020603050405020304" pitchFamily="18" charset="0"/>
              </a:rPr>
              <a:t>METHODOLOGY </a:t>
            </a:r>
            <a:endParaRPr lang="en-IN" sz="2400" dirty="0">
              <a:latin typeface="Times New Roman" panose="02020603050405020304" pitchFamily="18" charset="0"/>
              <a:cs typeface="Times New Roman" panose="02020603050405020304" pitchFamily="18" charset="0"/>
            </a:endParaRPr>
          </a:p>
          <a:p>
            <a:pPr algn="ctr"/>
            <a:endParaRPr lang="en-IN"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B54DA9E-B037-4C2C-9CC4-513300412695}"/>
              </a:ext>
            </a:extLst>
          </p:cNvPr>
          <p:cNvSpPr/>
          <p:nvPr/>
        </p:nvSpPr>
        <p:spPr>
          <a:xfrm>
            <a:off x="1122947" y="2312052"/>
            <a:ext cx="8903369" cy="646331"/>
          </a:xfrm>
          <a:prstGeom prst="rect">
            <a:avLst/>
          </a:prstGeom>
        </p:spPr>
        <p:txBody>
          <a:bodyPr wrap="square">
            <a:spAutoFit/>
          </a:bodyPr>
          <a:lstStyle/>
          <a:p>
            <a:pPr>
              <a:spcBef>
                <a:spcPts val="5"/>
              </a:spcBef>
              <a:spcAft>
                <a:spcPts val="0"/>
              </a:spcAft>
            </a:pPr>
            <a:r>
              <a:rPr lang="en-US" sz="36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95642657-05EA-4188-B222-D0E6EC4BD668}"/>
              </a:ext>
            </a:extLst>
          </p:cNvPr>
          <p:cNvSpPr>
            <a:spLocks noGrp="1"/>
          </p:cNvSpPr>
          <p:nvPr>
            <p:ph type="sldNum" sz="quarter" idx="12"/>
          </p:nvPr>
        </p:nvSpPr>
        <p:spPr>
          <a:xfrm>
            <a:off x="11529696" y="6036884"/>
            <a:ext cx="487680" cy="365125"/>
          </a:xfrm>
        </p:spPr>
        <p:txBody>
          <a:bodyPr/>
          <a:lstStyle/>
          <a:p>
            <a:fld id="{699E210A-5164-42C3-AE1F-F23C0BE54F5A}" type="slidenum">
              <a:rPr lang="en-IN" smtClean="0">
                <a:latin typeface="Times New Roman" panose="02020603050405020304" pitchFamily="18" charset="0"/>
                <a:cs typeface="Times New Roman" panose="02020603050405020304" pitchFamily="18" charset="0"/>
              </a:rPr>
              <a:t>7</a:t>
            </a:fld>
            <a:endParaRPr lang="en-IN">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3397E7B0-11FC-D54C-BE71-B7A5C90812E0}"/>
              </a:ext>
            </a:extLst>
          </p:cNvPr>
          <p:cNvSpPr/>
          <p:nvPr/>
        </p:nvSpPr>
        <p:spPr>
          <a:xfrm>
            <a:off x="1868066" y="1091395"/>
            <a:ext cx="1143000" cy="8382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0" name="TextBox 9">
            <a:extLst>
              <a:ext uri="{FF2B5EF4-FFF2-40B4-BE49-F238E27FC236}">
                <a16:creationId xmlns:a16="http://schemas.microsoft.com/office/drawing/2014/main" id="{1F3FA9C8-7BC7-E14C-A5A3-D46B04FDD4C5}"/>
              </a:ext>
            </a:extLst>
          </p:cNvPr>
          <p:cNvSpPr txBox="1"/>
          <p:nvPr/>
        </p:nvSpPr>
        <p:spPr>
          <a:xfrm>
            <a:off x="3181638" y="875371"/>
            <a:ext cx="1368152" cy="646331"/>
          </a:xfrm>
          <a:prstGeom prst="rect">
            <a:avLst/>
          </a:prstGeom>
          <a:noFill/>
        </p:spPr>
        <p:txBody>
          <a:bodyPr wrap="square" rtlCol="0">
            <a:spAutoFit/>
          </a:bodyPr>
          <a:lstStyle/>
          <a:p>
            <a:pPr algn="ctr"/>
            <a:r>
              <a:rPr lang="en-US" dirty="0"/>
              <a:t>UPLOAD</a:t>
            </a:r>
          </a:p>
          <a:p>
            <a:pPr algn="ctr"/>
            <a:r>
              <a:rPr lang="en-US" dirty="0"/>
              <a:t>IMAGE(S)</a:t>
            </a:r>
          </a:p>
        </p:txBody>
      </p:sp>
      <p:cxnSp>
        <p:nvCxnSpPr>
          <p:cNvPr id="11" name="Straight Arrow Connector 10">
            <a:extLst>
              <a:ext uri="{FF2B5EF4-FFF2-40B4-BE49-F238E27FC236}">
                <a16:creationId xmlns:a16="http://schemas.microsoft.com/office/drawing/2014/main" id="{EC024D03-5876-744D-8C71-D36258A2CC91}"/>
              </a:ext>
            </a:extLst>
          </p:cNvPr>
          <p:cNvCxnSpPr>
            <a:cxnSpLocks/>
          </p:cNvCxnSpPr>
          <p:nvPr/>
        </p:nvCxnSpPr>
        <p:spPr>
          <a:xfrm>
            <a:off x="3011066" y="1510495"/>
            <a:ext cx="1538724"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8FC5B17A-686A-7945-8C39-C60C9A03A76D}"/>
              </a:ext>
            </a:extLst>
          </p:cNvPr>
          <p:cNvSpPr/>
          <p:nvPr/>
        </p:nvSpPr>
        <p:spPr>
          <a:xfrm>
            <a:off x="4571569" y="1085746"/>
            <a:ext cx="1264400" cy="83820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WEBSITE</a:t>
            </a:r>
          </a:p>
        </p:txBody>
      </p:sp>
      <p:pic>
        <p:nvPicPr>
          <p:cNvPr id="13" name="Picture 12">
            <a:extLst>
              <a:ext uri="{FF2B5EF4-FFF2-40B4-BE49-F238E27FC236}">
                <a16:creationId xmlns:a16="http://schemas.microsoft.com/office/drawing/2014/main" id="{CE831701-AB19-7343-B568-52CB6C6059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5320" y="1583424"/>
            <a:ext cx="1358230" cy="822718"/>
          </a:xfrm>
          <a:prstGeom prst="rect">
            <a:avLst/>
          </a:prstGeom>
        </p:spPr>
      </p:pic>
      <p:cxnSp>
        <p:nvCxnSpPr>
          <p:cNvPr id="14" name="Straight Arrow Connector 13">
            <a:extLst>
              <a:ext uri="{FF2B5EF4-FFF2-40B4-BE49-F238E27FC236}">
                <a16:creationId xmlns:a16="http://schemas.microsoft.com/office/drawing/2014/main" id="{CD33F3AF-992B-B548-9910-FBB4FE59FD0C}"/>
              </a:ext>
            </a:extLst>
          </p:cNvPr>
          <p:cNvCxnSpPr>
            <a:cxnSpLocks/>
          </p:cNvCxnSpPr>
          <p:nvPr/>
        </p:nvCxnSpPr>
        <p:spPr>
          <a:xfrm flipH="1">
            <a:off x="5839677" y="1504846"/>
            <a:ext cx="571500"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6335E26-9D9E-CA49-B73C-5DE481BFC83A}"/>
              </a:ext>
            </a:extLst>
          </p:cNvPr>
          <p:cNvCxnSpPr>
            <a:cxnSpLocks/>
          </p:cNvCxnSpPr>
          <p:nvPr/>
        </p:nvCxnSpPr>
        <p:spPr>
          <a:xfrm flipH="1">
            <a:off x="6388110" y="1504846"/>
            <a:ext cx="6365" cy="145875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C09A9352-CDA0-FA40-A88D-C5FD82EB4F1A}"/>
              </a:ext>
            </a:extLst>
          </p:cNvPr>
          <p:cNvSpPr/>
          <p:nvPr/>
        </p:nvSpPr>
        <p:spPr>
          <a:xfrm>
            <a:off x="5816610" y="2963603"/>
            <a:ext cx="1143000" cy="8382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cxnSp>
        <p:nvCxnSpPr>
          <p:cNvPr id="17" name="Straight Arrow Connector 16">
            <a:extLst>
              <a:ext uri="{FF2B5EF4-FFF2-40B4-BE49-F238E27FC236}">
                <a16:creationId xmlns:a16="http://schemas.microsoft.com/office/drawing/2014/main" id="{BAE3ACB7-D227-1243-AF33-06B561631E10}"/>
              </a:ext>
            </a:extLst>
          </p:cNvPr>
          <p:cNvCxnSpPr>
            <a:cxnSpLocks/>
          </p:cNvCxnSpPr>
          <p:nvPr/>
        </p:nvCxnSpPr>
        <p:spPr>
          <a:xfrm>
            <a:off x="6954777" y="3382703"/>
            <a:ext cx="673929" cy="0"/>
          </a:xfrm>
          <a:prstGeom prst="straightConnector1">
            <a:avLst/>
          </a:prstGeom>
          <a:ln w="50800">
            <a:headEnd type="triangle"/>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01E03162-3275-E742-8A1F-0926B7971CF6}"/>
              </a:ext>
            </a:extLst>
          </p:cNvPr>
          <p:cNvSpPr/>
          <p:nvPr/>
        </p:nvSpPr>
        <p:spPr>
          <a:xfrm>
            <a:off x="7628706" y="2963603"/>
            <a:ext cx="1143000" cy="838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RESIZE</a:t>
            </a:r>
          </a:p>
        </p:txBody>
      </p:sp>
      <p:cxnSp>
        <p:nvCxnSpPr>
          <p:cNvPr id="19" name="Straight Arrow Connector 18">
            <a:extLst>
              <a:ext uri="{FF2B5EF4-FFF2-40B4-BE49-F238E27FC236}">
                <a16:creationId xmlns:a16="http://schemas.microsoft.com/office/drawing/2014/main" id="{A90F3130-C39A-194B-A3A2-B5AEFB1A21C0}"/>
              </a:ext>
            </a:extLst>
          </p:cNvPr>
          <p:cNvCxnSpPr>
            <a:cxnSpLocks/>
            <a:stCxn id="18" idx="3"/>
          </p:cNvCxnSpPr>
          <p:nvPr/>
        </p:nvCxnSpPr>
        <p:spPr>
          <a:xfrm>
            <a:off x="8771706" y="3382703"/>
            <a:ext cx="657214" cy="0"/>
          </a:xfrm>
          <a:prstGeom prst="straightConnector1">
            <a:avLst/>
          </a:prstGeom>
          <a:ln w="50800">
            <a:headEnd type="triangle"/>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AFEE5A04-7330-2E4C-801A-09791FB16BFD}"/>
              </a:ext>
            </a:extLst>
          </p:cNvPr>
          <p:cNvSpPr/>
          <p:nvPr/>
        </p:nvSpPr>
        <p:spPr>
          <a:xfrm>
            <a:off x="9443072" y="2963603"/>
            <a:ext cx="749707" cy="838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OCR</a:t>
            </a:r>
          </a:p>
        </p:txBody>
      </p:sp>
      <p:sp>
        <p:nvSpPr>
          <p:cNvPr id="21" name="Rectangle 20">
            <a:extLst>
              <a:ext uri="{FF2B5EF4-FFF2-40B4-BE49-F238E27FC236}">
                <a16:creationId xmlns:a16="http://schemas.microsoft.com/office/drawing/2014/main" id="{6AE8FB46-6832-6A47-B1AC-0CA791114E6E}"/>
              </a:ext>
            </a:extLst>
          </p:cNvPr>
          <p:cNvSpPr/>
          <p:nvPr/>
        </p:nvSpPr>
        <p:spPr>
          <a:xfrm>
            <a:off x="8433422" y="5254911"/>
            <a:ext cx="2019300" cy="838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CHECK</a:t>
            </a:r>
          </a:p>
        </p:txBody>
      </p:sp>
      <p:cxnSp>
        <p:nvCxnSpPr>
          <p:cNvPr id="22" name="Straight Arrow Connector 21">
            <a:extLst>
              <a:ext uri="{FF2B5EF4-FFF2-40B4-BE49-F238E27FC236}">
                <a16:creationId xmlns:a16="http://schemas.microsoft.com/office/drawing/2014/main" id="{6752F738-5EA2-BB42-A41B-D548230F73C1}"/>
              </a:ext>
            </a:extLst>
          </p:cNvPr>
          <p:cNvCxnSpPr>
            <a:cxnSpLocks/>
          </p:cNvCxnSpPr>
          <p:nvPr/>
        </p:nvCxnSpPr>
        <p:spPr>
          <a:xfrm flipH="1">
            <a:off x="9817925" y="3801803"/>
            <a:ext cx="9347" cy="1453108"/>
          </a:xfrm>
          <a:prstGeom prst="straightConnector1">
            <a:avLst/>
          </a:prstGeom>
          <a:ln w="50800">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F0A11BB-E156-3E44-9D29-612D228D9B6B}"/>
              </a:ext>
            </a:extLst>
          </p:cNvPr>
          <p:cNvCxnSpPr>
            <a:cxnSpLocks/>
          </p:cNvCxnSpPr>
          <p:nvPr/>
        </p:nvCxnSpPr>
        <p:spPr>
          <a:xfrm flipH="1">
            <a:off x="7772722" y="5683208"/>
            <a:ext cx="660701"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9EBEB10D-7148-AC40-AB76-04DCDF82FEC0}"/>
              </a:ext>
            </a:extLst>
          </p:cNvPr>
          <p:cNvSpPr/>
          <p:nvPr/>
        </p:nvSpPr>
        <p:spPr>
          <a:xfrm>
            <a:off x="6629721" y="5264108"/>
            <a:ext cx="1143000" cy="838200"/>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VERIFY</a:t>
            </a:r>
          </a:p>
        </p:txBody>
      </p:sp>
      <p:cxnSp>
        <p:nvCxnSpPr>
          <p:cNvPr id="25" name="Straight Connector 24">
            <a:extLst>
              <a:ext uri="{FF2B5EF4-FFF2-40B4-BE49-F238E27FC236}">
                <a16:creationId xmlns:a16="http://schemas.microsoft.com/office/drawing/2014/main" id="{CB78BD2C-BE90-2A4F-AB9C-EB5253F6EC35}"/>
              </a:ext>
            </a:extLst>
          </p:cNvPr>
          <p:cNvCxnSpPr>
            <a:cxnSpLocks/>
          </p:cNvCxnSpPr>
          <p:nvPr/>
        </p:nvCxnSpPr>
        <p:spPr>
          <a:xfrm flipH="1">
            <a:off x="6411177" y="5672697"/>
            <a:ext cx="218545" cy="10511"/>
          </a:xfrm>
          <a:prstGeom prst="line">
            <a:avLst/>
          </a:prstGeom>
          <a:ln w="50800"/>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19279F6-925B-D141-8965-ACCC0DD2F9B7}"/>
              </a:ext>
            </a:extLst>
          </p:cNvPr>
          <p:cNvCxnSpPr>
            <a:cxnSpLocks/>
          </p:cNvCxnSpPr>
          <p:nvPr/>
        </p:nvCxnSpPr>
        <p:spPr>
          <a:xfrm flipH="1" flipV="1">
            <a:off x="6386413" y="3818754"/>
            <a:ext cx="13281" cy="188140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E15B557E-6410-3D4C-9B03-7CE655D335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8423" y="3694606"/>
            <a:ext cx="1828801" cy="1774453"/>
          </a:xfrm>
          <a:prstGeom prst="rect">
            <a:avLst/>
          </a:prstGeom>
        </p:spPr>
      </p:pic>
      <p:sp>
        <p:nvSpPr>
          <p:cNvPr id="28" name="TextBox 27">
            <a:extLst>
              <a:ext uri="{FF2B5EF4-FFF2-40B4-BE49-F238E27FC236}">
                <a16:creationId xmlns:a16="http://schemas.microsoft.com/office/drawing/2014/main" id="{400EB0AA-CD3B-8A4C-910A-BD52F46468CB}"/>
              </a:ext>
            </a:extLst>
          </p:cNvPr>
          <p:cNvSpPr txBox="1"/>
          <p:nvPr/>
        </p:nvSpPr>
        <p:spPr>
          <a:xfrm>
            <a:off x="6527926" y="1925381"/>
            <a:ext cx="1396874" cy="369332"/>
          </a:xfrm>
          <a:prstGeom prst="rect">
            <a:avLst/>
          </a:prstGeom>
          <a:noFill/>
        </p:spPr>
        <p:txBody>
          <a:bodyPr wrap="square" rtlCol="0">
            <a:spAutoFit/>
          </a:bodyPr>
          <a:lstStyle/>
          <a:p>
            <a:pPr algn="ctr"/>
            <a:r>
              <a:rPr lang="en-US" dirty="0"/>
              <a:t>ACTIVATE</a:t>
            </a:r>
          </a:p>
        </p:txBody>
      </p:sp>
      <p:pic>
        <p:nvPicPr>
          <p:cNvPr id="29" name="Picture 28">
            <a:extLst>
              <a:ext uri="{FF2B5EF4-FFF2-40B4-BE49-F238E27FC236}">
                <a16:creationId xmlns:a16="http://schemas.microsoft.com/office/drawing/2014/main" id="{6DFFF600-E262-654E-A6F7-5BCD22068A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7017" y="3052976"/>
            <a:ext cx="1211809" cy="1006324"/>
          </a:xfrm>
          <a:prstGeom prst="rect">
            <a:avLst/>
          </a:prstGeom>
        </p:spPr>
      </p:pic>
      <p:pic>
        <p:nvPicPr>
          <p:cNvPr id="30" name="Picture 29">
            <a:extLst>
              <a:ext uri="{FF2B5EF4-FFF2-40B4-BE49-F238E27FC236}">
                <a16:creationId xmlns:a16="http://schemas.microsoft.com/office/drawing/2014/main" id="{8BA834CB-ED80-BE41-8F3C-3AAB3DA57A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6979" y="3903966"/>
            <a:ext cx="2033579" cy="1752600"/>
          </a:xfrm>
          <a:prstGeom prst="rect">
            <a:avLst/>
          </a:prstGeom>
        </p:spPr>
      </p:pic>
      <p:pic>
        <p:nvPicPr>
          <p:cNvPr id="31" name="Picture 30">
            <a:extLst>
              <a:ext uri="{FF2B5EF4-FFF2-40B4-BE49-F238E27FC236}">
                <a16:creationId xmlns:a16="http://schemas.microsoft.com/office/drawing/2014/main" id="{94942AA6-3179-034E-8AE2-A87D00D4F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7567" y="645242"/>
            <a:ext cx="2362200" cy="2162410"/>
          </a:xfrm>
          <a:prstGeom prst="rect">
            <a:avLst/>
          </a:prstGeom>
        </p:spPr>
      </p:pic>
      <p:pic>
        <p:nvPicPr>
          <p:cNvPr id="32" name="Picture 31">
            <a:extLst>
              <a:ext uri="{FF2B5EF4-FFF2-40B4-BE49-F238E27FC236}">
                <a16:creationId xmlns:a16="http://schemas.microsoft.com/office/drawing/2014/main" id="{9B5EBCE1-6CFC-A54D-B496-4DDCA53554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93087" y="4986763"/>
            <a:ext cx="1205739" cy="964591"/>
          </a:xfrm>
          <a:prstGeom prst="rect">
            <a:avLst/>
          </a:prstGeom>
        </p:spPr>
      </p:pic>
      <p:sp>
        <p:nvSpPr>
          <p:cNvPr id="3" name="TextBox 2">
            <a:extLst>
              <a:ext uri="{FF2B5EF4-FFF2-40B4-BE49-F238E27FC236}">
                <a16:creationId xmlns:a16="http://schemas.microsoft.com/office/drawing/2014/main" id="{ACA75A3D-C0AA-174C-8459-737FD8805967}"/>
              </a:ext>
            </a:extLst>
          </p:cNvPr>
          <p:cNvSpPr txBox="1"/>
          <p:nvPr/>
        </p:nvSpPr>
        <p:spPr>
          <a:xfrm>
            <a:off x="5049458" y="6316457"/>
            <a:ext cx="2941982"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Fig 1: Architectural Block Diagram</a:t>
            </a:r>
          </a:p>
        </p:txBody>
      </p:sp>
    </p:spTree>
    <p:extLst>
      <p:ext uri="{BB962C8B-B14F-4D97-AF65-F5344CB8AC3E}">
        <p14:creationId xmlns:p14="http://schemas.microsoft.com/office/powerpoint/2010/main" val="1348699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C22CF9-21A3-4B2D-B6AC-279BCE04B61A}"/>
              </a:ext>
            </a:extLst>
          </p:cNvPr>
          <p:cNvSpPr/>
          <p:nvPr/>
        </p:nvSpPr>
        <p:spPr>
          <a:xfrm>
            <a:off x="1761144" y="525197"/>
            <a:ext cx="8582526" cy="461665"/>
          </a:xfrm>
          <a:prstGeom prst="rect">
            <a:avLst/>
          </a:prstGeom>
        </p:spPr>
        <p:txBody>
          <a:bodyPr wrap="square">
            <a:spAutoFit/>
          </a:bodyPr>
          <a:lstStyle/>
          <a:p>
            <a:pPr algn="ctr"/>
            <a:r>
              <a:rPr lang="en-IN" sz="2400" b="1" dirty="0">
                <a:latin typeface="Times New Roman" panose="02020603050405020304" pitchFamily="18" charset="0"/>
                <a:cs typeface="Times New Roman" panose="02020603050405020304" pitchFamily="18" charset="0"/>
              </a:rPr>
              <a:t>MODULES</a:t>
            </a:r>
            <a:endParaRPr lang="en-IN" sz="2400" dirty="0"/>
          </a:p>
        </p:txBody>
      </p:sp>
      <p:sp>
        <p:nvSpPr>
          <p:cNvPr id="3" name="Rectangle 2">
            <a:extLst>
              <a:ext uri="{FF2B5EF4-FFF2-40B4-BE49-F238E27FC236}">
                <a16:creationId xmlns:a16="http://schemas.microsoft.com/office/drawing/2014/main" id="{5FDFDB65-F887-480E-83B7-D148080B64ED}"/>
              </a:ext>
            </a:extLst>
          </p:cNvPr>
          <p:cNvSpPr/>
          <p:nvPr/>
        </p:nvSpPr>
        <p:spPr>
          <a:xfrm>
            <a:off x="441398" y="1245785"/>
            <a:ext cx="1031051" cy="400110"/>
          </a:xfrm>
          <a:prstGeom prst="rect">
            <a:avLst/>
          </a:prstGeom>
        </p:spPr>
        <p:txBody>
          <a:bodyPr wrap="none">
            <a:spAutoFit/>
          </a:bodyPr>
          <a:lstStyle/>
          <a:p>
            <a:pPr lvl="1">
              <a:spcBef>
                <a:spcPts val="815"/>
              </a:spcBef>
              <a:buSzPts val="1400"/>
              <a:tabLst>
                <a:tab pos="605155"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6662334D-2EFD-463D-A771-B298F2122CAE}"/>
              </a:ext>
            </a:extLst>
          </p:cNvPr>
          <p:cNvSpPr>
            <a:spLocks noGrp="1"/>
          </p:cNvSpPr>
          <p:nvPr>
            <p:ph type="sldNum" sz="quarter" idx="12"/>
          </p:nvPr>
        </p:nvSpPr>
        <p:spPr/>
        <p:txBody>
          <a:bodyPr/>
          <a:lstStyle/>
          <a:p>
            <a:fld id="{699E210A-5164-42C3-AE1F-F23C0BE54F5A}" type="slidenum">
              <a:rPr lang="en-IN" smtClean="0"/>
              <a:t>8</a:t>
            </a:fld>
            <a:endParaRPr lang="en-IN"/>
          </a:p>
        </p:txBody>
      </p:sp>
      <p:sp>
        <p:nvSpPr>
          <p:cNvPr id="22" name="Text Placeholder 2">
            <a:extLst>
              <a:ext uri="{FF2B5EF4-FFF2-40B4-BE49-F238E27FC236}">
                <a16:creationId xmlns:a16="http://schemas.microsoft.com/office/drawing/2014/main" id="{D0D68A87-9877-6F45-A264-256000463960}"/>
              </a:ext>
            </a:extLst>
          </p:cNvPr>
          <p:cNvSpPr txBox="1">
            <a:spLocks/>
          </p:cNvSpPr>
          <p:nvPr/>
        </p:nvSpPr>
        <p:spPr>
          <a:xfrm>
            <a:off x="914400" y="1094905"/>
            <a:ext cx="10972800" cy="4001095"/>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Resizing:</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OpenCV library will be used for resizing</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cv2.resize() function requires parameters of the size/dimensions of result image</a:t>
            </a:r>
          </a:p>
          <a:p>
            <a:pPr algn="ct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OCR:</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OCR will involve the usage of OpenCV, Pillow, Numpy and Google Cloud Vision to extract the important information like Name, Date of Birth, Card Number, etc. from the document content in the image. </a:t>
            </a:r>
          </a:p>
          <a:p>
            <a:endParaRPr lang="en-IN" sz="2000"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AEFEE897-6708-7746-AABF-28A026AFA7DB}"/>
              </a:ext>
            </a:extLst>
          </p:cNvPr>
          <p:cNvPicPr>
            <a:picLocks noChangeAspect="1"/>
          </p:cNvPicPr>
          <p:nvPr/>
        </p:nvPicPr>
        <p:blipFill>
          <a:blip r:embed="rId2"/>
          <a:stretch>
            <a:fillRect/>
          </a:stretch>
        </p:blipFill>
        <p:spPr>
          <a:xfrm>
            <a:off x="4668905" y="2219152"/>
            <a:ext cx="2514600" cy="1752600"/>
          </a:xfrm>
          <a:prstGeom prst="rect">
            <a:avLst/>
          </a:prstGeom>
        </p:spPr>
      </p:pic>
      <p:pic>
        <p:nvPicPr>
          <p:cNvPr id="24" name="Picture 23">
            <a:extLst>
              <a:ext uri="{FF2B5EF4-FFF2-40B4-BE49-F238E27FC236}">
                <a16:creationId xmlns:a16="http://schemas.microsoft.com/office/drawing/2014/main" id="{D643E25D-52FA-6046-80F3-4388CD4ADBC3}"/>
              </a:ext>
            </a:extLst>
          </p:cNvPr>
          <p:cNvPicPr>
            <a:picLocks noChangeAspect="1"/>
          </p:cNvPicPr>
          <p:nvPr/>
        </p:nvPicPr>
        <p:blipFill>
          <a:blip r:embed="rId3"/>
          <a:stretch>
            <a:fillRect/>
          </a:stretch>
        </p:blipFill>
        <p:spPr>
          <a:xfrm>
            <a:off x="4724399" y="5029200"/>
            <a:ext cx="2403612" cy="1596023"/>
          </a:xfrm>
          <a:prstGeom prst="rect">
            <a:avLst/>
          </a:prstGeom>
        </p:spPr>
      </p:pic>
    </p:spTree>
    <p:extLst>
      <p:ext uri="{BB962C8B-B14F-4D97-AF65-F5344CB8AC3E}">
        <p14:creationId xmlns:p14="http://schemas.microsoft.com/office/powerpoint/2010/main" val="376792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94DD3E-BC45-524E-935D-4FDDB046AD11}"/>
              </a:ext>
            </a:extLst>
          </p:cNvPr>
          <p:cNvSpPr>
            <a:spLocks noGrp="1"/>
          </p:cNvSpPr>
          <p:nvPr>
            <p:ph type="sldNum" sz="quarter" idx="12"/>
          </p:nvPr>
        </p:nvSpPr>
        <p:spPr/>
        <p:txBody>
          <a:bodyPr/>
          <a:lstStyle/>
          <a:p>
            <a:fld id="{699E210A-5164-42C3-AE1F-F23C0BE54F5A}" type="slidenum">
              <a:rPr lang="en-IN" smtClean="0"/>
              <a:t>9</a:t>
            </a:fld>
            <a:endParaRPr lang="en-IN"/>
          </a:p>
        </p:txBody>
      </p:sp>
      <p:sp>
        <p:nvSpPr>
          <p:cNvPr id="6" name="Text Placeholder 2">
            <a:extLst>
              <a:ext uri="{FF2B5EF4-FFF2-40B4-BE49-F238E27FC236}">
                <a16:creationId xmlns:a16="http://schemas.microsoft.com/office/drawing/2014/main" id="{88FFE3E5-B635-C649-AF5A-24CDFA78E1A2}"/>
              </a:ext>
            </a:extLst>
          </p:cNvPr>
          <p:cNvSpPr txBox="1">
            <a:spLocks/>
          </p:cNvSpPr>
          <p:nvPr/>
        </p:nvSpPr>
        <p:spPr>
          <a:xfrm>
            <a:off x="609600" y="533400"/>
            <a:ext cx="10972800" cy="489364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IN" sz="2000" b="1"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rPr>
              <a:t>Validation: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rPr>
              <a:t>Validation will include the usage of OCR information extracted and the checking of the validity of the document (whether the right document image is uploaded in the right field or not).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Wingdings 3" charset="2"/>
              <a:buNone/>
              <a:tabLst/>
              <a:defRPr/>
            </a:pPr>
            <a:r>
              <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rPr>
              <a:t> </a:t>
            </a:r>
          </a:p>
          <a:p>
            <a:pPr marL="0" marR="0" lvl="0" indent="0" algn="l" defTabSz="457200" rtl="0" eaLnBrk="1" fontAlgn="auto" latinLnBrk="0" hangingPunct="1">
              <a:lnSpc>
                <a:spcPct val="100000"/>
              </a:lnSpc>
              <a:spcBef>
                <a:spcPts val="1000"/>
              </a:spcBef>
              <a:spcAft>
                <a:spcPts val="0"/>
              </a:spcAft>
              <a:buClr>
                <a:srgbClr val="5FCBEF"/>
              </a:buClr>
              <a:buSzPct val="80000"/>
              <a:buFont typeface="Wingdings 3" charset="2"/>
              <a:buNone/>
              <a:tabLst/>
              <a:defRPr/>
            </a:pPr>
            <a:endPar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r>
              <a:rPr kumimoji="0" lang="en-IN" sz="2000" b="1"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rPr>
              <a:t>Verification: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rPr>
              <a:t>Verification of Aadhar card is done by using </a:t>
            </a:r>
            <a:r>
              <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hlinkClick r:id="rId2"/>
              </a:rPr>
              <a:t>https://resident.uidai.gov.in/verify </a:t>
            </a:r>
            <a:r>
              <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rPr>
              <a:t>website (Web Scraping) which verifies a valid Aadhar number by prompting Green tick mark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rPr>
              <a:t>For PAN card, we’ll use </a:t>
            </a:r>
            <a:r>
              <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hlinkClick r:id="rId3"/>
              </a:rPr>
              <a:t>https://www.incometaxindiaefiling.gov.in/ </a:t>
            </a:r>
            <a:r>
              <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rPr>
              <a:t>to check if the PAN number exists. </a:t>
            </a:r>
          </a:p>
          <a:p>
            <a:pPr marL="342900" marR="0" lvl="0" indent="-342900" algn="l" defTabSz="914400" rtl="0" eaLnBrk="1" fontAlgn="auto" latinLnBrk="0" hangingPunct="1">
              <a:lnSpc>
                <a:spcPct val="100000"/>
              </a:lnSpc>
              <a:spcBef>
                <a:spcPts val="0"/>
              </a:spcBef>
              <a:spcAft>
                <a:spcPts val="0"/>
              </a:spcAft>
              <a:buClrTx/>
              <a:buSzTx/>
              <a:buFont typeface="Wingdings 3" charset="2"/>
              <a:buChar char=""/>
              <a:tabLst/>
              <a:defRPr/>
            </a:pPr>
            <a:endPar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3" charset="2"/>
              <a:buChar char=""/>
              <a:tabLst/>
              <a:defRPr/>
            </a:pPr>
            <a:endParaRPr kumimoji="0" lang="en-IN" sz="2000" b="0" i="0" u="none" strike="noStrike" kern="1200" cap="none" spc="0" normalizeH="0" baseline="0" noProof="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457200" rtl="0" eaLnBrk="1" fontAlgn="auto" latinLnBrk="0" hangingPunct="1">
              <a:lnSpc>
                <a:spcPct val="100000"/>
              </a:lnSpc>
              <a:spcBef>
                <a:spcPts val="1000"/>
              </a:spcBef>
              <a:spcAft>
                <a:spcPts val="0"/>
              </a:spcAft>
              <a:buClr>
                <a:srgbClr val="5FCBEF"/>
              </a:buClr>
              <a:buSzPct val="80000"/>
              <a:buFont typeface="Wingdings 3" charset="2"/>
              <a:buChar char=""/>
              <a:tabLst/>
              <a:defRPr/>
            </a:pPr>
            <a:endParaRPr kumimoji="0" lang="en-US" sz="1800" b="0" i="0" u="none" strike="noStrike" kern="1200" cap="none" spc="0" normalizeH="0" baseline="0" noProof="0" dirty="0">
              <a:ln>
                <a:noFill/>
              </a:ln>
              <a:solidFill>
                <a:sysClr val="windowText" lastClr="000000">
                  <a:lumMod val="75000"/>
                  <a:lumOff val="25000"/>
                </a:sysClr>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055F6EC9-B4CB-394D-98C7-E4E585DF2D37}"/>
              </a:ext>
            </a:extLst>
          </p:cNvPr>
          <p:cNvPicPr>
            <a:picLocks noChangeAspect="1"/>
          </p:cNvPicPr>
          <p:nvPr/>
        </p:nvPicPr>
        <p:blipFill>
          <a:blip r:embed="rId4"/>
          <a:stretch>
            <a:fillRect/>
          </a:stretch>
        </p:blipFill>
        <p:spPr>
          <a:xfrm>
            <a:off x="4826000" y="1600200"/>
            <a:ext cx="2540000" cy="1549400"/>
          </a:xfrm>
          <a:prstGeom prst="rect">
            <a:avLst/>
          </a:prstGeom>
        </p:spPr>
      </p:pic>
      <p:pic>
        <p:nvPicPr>
          <p:cNvPr id="8" name="Picture 7">
            <a:extLst>
              <a:ext uri="{FF2B5EF4-FFF2-40B4-BE49-F238E27FC236}">
                <a16:creationId xmlns:a16="http://schemas.microsoft.com/office/drawing/2014/main" id="{8BC31694-F2AA-8C4D-8A72-5F4C999E3E5C}"/>
              </a:ext>
            </a:extLst>
          </p:cNvPr>
          <p:cNvPicPr>
            <a:picLocks noChangeAspect="1"/>
          </p:cNvPicPr>
          <p:nvPr/>
        </p:nvPicPr>
        <p:blipFill>
          <a:blip r:embed="rId5"/>
          <a:stretch>
            <a:fillRect/>
          </a:stretch>
        </p:blipFill>
        <p:spPr>
          <a:xfrm>
            <a:off x="4826000" y="4648200"/>
            <a:ext cx="2540000" cy="1917570"/>
          </a:xfrm>
          <a:prstGeom prst="rect">
            <a:avLst/>
          </a:prstGeom>
        </p:spPr>
      </p:pic>
    </p:spTree>
    <p:extLst>
      <p:ext uri="{BB962C8B-B14F-4D97-AF65-F5344CB8AC3E}">
        <p14:creationId xmlns:p14="http://schemas.microsoft.com/office/powerpoint/2010/main" val="19463581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2594</TotalTime>
  <Words>1056</Words>
  <Application>Microsoft Office PowerPoint</Application>
  <PresentationFormat>Widescreen</PresentationFormat>
  <Paragraphs>139</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Lucida Sans Unicode</vt:lpstr>
      <vt:lpstr>Montserrat</vt:lpstr>
      <vt:lpstr>Times New Roman</vt:lpstr>
      <vt:lpstr>Trebuchet MS</vt:lpstr>
      <vt:lpstr>Verdana</vt:lpstr>
      <vt:lpstr>Wingdings</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PRATIK N N</dc:creator>
  <cp:lastModifiedBy>BHAVESH.BHANSALI</cp:lastModifiedBy>
  <cp:revision>103</cp:revision>
  <cp:lastPrinted>2020-03-04T17:46:14Z</cp:lastPrinted>
  <dcterms:created xsi:type="dcterms:W3CDTF">2020-02-28T17:59:39Z</dcterms:created>
  <dcterms:modified xsi:type="dcterms:W3CDTF">2021-05-20T12:28:14Z</dcterms:modified>
</cp:coreProperties>
</file>